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</p:sldIdLst>
  <p:sldSz cx="121932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Титул — надзаголовок «Педагогический совет · август 2026», заголовок «Внеурочная деятельность 2026/2027», место для названия школы и даты, основание — письмо от 09.07.2026 № ОК-1984/03.</a:t>
            </a:r>
          </a:p>
          <a:p/>
          <a:p>
            <a:r>
              <a:t>РЕЧЬ ДОКЛАДЧИКА:</a:t>
            </a:r>
          </a:p>
          <a:p>
            <a:r>
              <a:t>Тема сегодняшнего вопроса — внеурочная деятельность на 2026/2027 учебный год. Основание — методическое письмо Минпросвещения России от 09.07.2026 № ОК-1984/03. Письмо адресовано органам управления образованием субъектов Российской Федерации и доведено до школ. Разберём его по разделам: статус документа, правовая основа курсов, нагрузка, перечень курсов, коррекционная область, проверка и решения педсовета. На весь вопрос — 20–25 минут.</a:t>
            </a:r>
          </a:p>
          <a:p/>
          <a:p>
            <a:r>
              <a:t>СВОИМИ СЛОВАМИ (впишите по своей школе): Вписать полное наименование школы и дату заседания педсовета в квадратных скобках на слайде.</a:t>
            </a:r>
          </a:p>
          <a:p/>
          <a:p>
            <a:r>
              <a:t>ВРЕМЯ: 1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Таблица из двух строк — курс, классы, объём часов.</a:t>
            </a:r>
          </a:p>
          <a:p/>
          <a:p>
            <a:r>
              <a:t>РЕЧЬ ДОКЛАДЧИКА:</a:t>
            </a:r>
          </a:p>
          <a:p>
            <a:r>
              <a:t>Два курса письмо выделяет отдельно, со звёздочкой. «Разговоры о важном» — 1–11 классы, один час в неделю. «Россия – мои горизонты» — 6–11 классы, один час в неделю. Письмо называет их рекомендованными ФООП для всех общеобразовательных организаций. Эти два курса включаются в план без вариантов.</a:t>
            </a:r>
          </a:p>
          <a:p/>
          <a:p>
            <a:r>
              <a:t>СВОИМИ СЛОВАМИ (впишите по своей школе): Назвать, кто ведёт эти два курса в каждой параллели в этом учебном году.</a:t>
            </a:r>
          </a:p>
          <a:p/>
          <a:p>
            <a:r>
              <a:t>ВРЕМЯ: 1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Таблица из трёх строк — «Орлята России», военные учебные сборы, начальная военная подготовка.</a:t>
            </a:r>
          </a:p>
          <a:p/>
          <a:p>
            <a:r>
              <a:t>РЕЧЬ ДОКЛАДЧИКА:</a:t>
            </a:r>
          </a:p>
          <a:p>
            <a:r>
              <a:t>«Орлята России» для 1–4 классов — один час в неделю в 1 классе, два часа в неделю во 2–4 классах. Военные учебные сборы для 8 класса — всего 17 часов. Начальная военная подготовка для 10 класса — всего 35 часов. Оба курса связаны с предметом «Основы безопасности и защиты Родины». По письму начальная военная подготовка проводится во всех пяти профилях среднего общего образования.</a:t>
            </a:r>
          </a:p>
          <a:p/>
          <a:p>
            <a:r>
              <a:t>СВОИМИ СЛОВАМИ (впишите по своей школе): Назвать ответственного педагога за военные учебные сборы и начальную военную подготовку в своей школе.</a:t>
            </a:r>
          </a:p>
          <a:p/>
          <a:p>
            <a:r>
              <a:t>ВРЕМЯ: 1.5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Таблица из пяти строк — остальные курсы перечня по классам и часам.</a:t>
            </a:r>
          </a:p>
          <a:p/>
          <a:p>
            <a:r>
              <a:t>РЕЧЬ ДОКЛАДЧИКА:</a:t>
            </a:r>
          </a:p>
          <a:p>
            <a:r>
              <a:t>Финансовая грамотность — 2–11 классы, один час в неделю. Историческое просвещение — 2–11 классы, от 0,5 до 1 часа в неделю. Математика и естественные науки — 5–11 классы, от 0,5 до 2 часов в неделю. Профильное обучение и углублённое изучение предметов — 7–11 классы, от 1 до 2 часов в неделю. Физическое развитие — 1–11 классы, один час в неделю. Письмо называет весь этот перечень рекомендуемым — школа формирует его самостоятельно с учётом материально-технического обеспечения, кадрового состава и профилей обучения.</a:t>
            </a:r>
          </a:p>
          <a:p/>
          <a:p>
            <a:r>
              <a:t>СВОИМИ СЛОВАМИ (впишите по своей школе): Перечислить конкретные курсы своей школы по каждой строке перечня и час недельной нагрузки.</a:t>
            </a:r>
          </a:p>
          <a:p/>
          <a:p>
            <a:r>
              <a:t>ВРЕМЯ: 1.5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Пять плиток — приоритетные курсы по профилям среднего общего образования.</a:t>
            </a:r>
          </a:p>
          <a:p/>
          <a:p>
            <a:r>
              <a:t>РЕЧЬ ДОКЛАДЧИКА:</a:t>
            </a:r>
          </a:p>
          <a:p>
            <a:r>
              <a:t>Для 10–11 классов письмо закрепляет курсы по пяти профилям. Агротехнологический и естественно-научный профиль — «Основы физического эксперимента», «Современные агробиотехнологии». Технологический профиль — «Компьютерное проектирование. Черчение». Социально-экономический профиль — «Математика в экономике». Гуманитарный профиль — «Исторические основы российской цивилизации», «Россия – моя история». Для универсального профиля закреплённого курса письмо не называет — школа выбирает из общего перечня.</a:t>
            </a:r>
          </a:p>
          <a:p/>
          <a:p>
            <a:r>
              <a:t>СВОИМИ СЛОВАМИ (впишите по своей школе): Назвать профиль или профили обучения своей школы в 10–11 классах и сверить с фактически реализуемыми курсами.</a:t>
            </a:r>
          </a:p>
          <a:p/>
          <a:p>
            <a:r>
              <a:t>ВРЕМЯ: 1.5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Разделитель раздела — крупная цифра «05», заголовок «Коррекционная область».</a:t>
            </a:r>
          </a:p>
          <a:p/>
          <a:p>
            <a:r>
              <a:t>РЕЧЬ ДОКЛАДЧИКА:</a:t>
            </a:r>
          </a:p>
          <a:p>
            <a:r>
              <a:t>Пятый раздел — коррекционно-развивающая область. Она касается классов с обучающимися с ограниченными возможностями здоровья и с умственной отсталостью.</a:t>
            </a:r>
          </a:p>
          <a:p/>
          <a:p>
            <a:r>
              <a:t>СВОИМИ СЛОВАМИ (впишите по своей школе): Не требуется — раздел без сведений по своей школе.</a:t>
            </a:r>
          </a:p>
          <a:p/>
          <a:p>
            <a:r>
              <a:t>ВРЕМЯ: 0.5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Две плитки — норматив часов по ФГОС № 1598 и по ФГОС № 1599.</a:t>
            </a:r>
          </a:p>
          <a:p/>
          <a:p>
            <a:r>
              <a:t>РЕЧЬ ДОКЛАДЧИКА:</a:t>
            </a:r>
          </a:p>
          <a:p>
            <a:r>
              <a:t>По ФГОС начального общего образования обучающихся с ОВЗ, приказ № 1598, из 10 часов внеурочной деятельности в неделю не менее 5 часов отводится на коррекционно-развивающую область. По ФГОС обучающихся с умственной отсталостью, приказ № 1599, на коррекционно-развивающую область отводится до 6 часов в неделю от общего объёма внеурочной деятельности. Эти часы не добавляются сверх общего объёма — они распределяются внутри него. Часы коррекционно-развивающей области учитываются раздельно от обычных курсов внеурочной деятельности.</a:t>
            </a:r>
          </a:p>
          <a:p/>
          <a:p>
            <a:r>
              <a:t>СВОИМИ СЛОВАМИ (впишите по своей школе): Назвать, в каких классах своей школы есть обучающиеся с ОВЗ или с умственной отсталостью и кто ведёт коррекционные занятия.</a:t>
            </a:r>
          </a:p>
          <a:p/>
          <a:p>
            <a:r>
              <a:t>ВРЕМЯ: 1.5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Таблица из трёх строк — приказ и программа, которую он вводит.</a:t>
            </a:r>
          </a:p>
          <a:p/>
          <a:p>
            <a:r>
              <a:t>РЕЧЬ ДОКЛАДЧИКА:</a:t>
            </a:r>
          </a:p>
          <a:p>
            <a:r>
              <a:t>Правовая основа программ коррекционно-развивающей области — три приказа Минпросвещения от 24.11.2022. Приказ № 1023 — федеральная адаптированная образовательная программа начального общего образования для обучающихся с ОВЗ. Приказ № 1025 — та же программа для основного общего образования. Приказ № 1026 — федеральная адаптированная программа для обучающихся с умственной отсталостью. Программы коррекционно-развивающей области утверждаются в структуре этих программ. Общий порядок утверждения рабочих программ курсов внеурочной деятельности сюда не применяется.</a:t>
            </a:r>
          </a:p>
          <a:p/>
          <a:p>
            <a:r>
              <a:t>СВОИМИ СЛОВАМИ (впишите по своей школе): Проверить, утверждены ли в школе программы коррекционно-развивающей области по каждому приказу, применимому к её классам.</a:t>
            </a:r>
          </a:p>
          <a:p/>
          <a:p>
            <a:r>
              <a:t>ВРЕМЯ: 1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Разделитель раздела — крупная цифра «06», заголовок «Что проверить в школе».</a:t>
            </a:r>
          </a:p>
          <a:p/>
          <a:p>
            <a:r>
              <a:t>РЕЧЬ ДОКЛАДЧИКА:</a:t>
            </a:r>
          </a:p>
          <a:p>
            <a:r>
              <a:t>Шестой раздел — что проверить в школе перед началом учебного года. Пять пунктов, у каждого — где смотреть и какой риск при невыполнении.</a:t>
            </a:r>
          </a:p>
          <a:p/>
          <a:p>
            <a:r>
              <a:t>СВОИМИ СЛОВАМИ (впишите по своей школе): Не требуется — раздел без сведений по своей школе.</a:t>
            </a:r>
          </a:p>
          <a:p/>
          <a:p>
            <a:r>
              <a:t>ВРЕМЯ: 0.5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Таблица из пяти строк — что проверить, где смотреть, риск при невыполнении.</a:t>
            </a:r>
          </a:p>
          <a:p/>
          <a:p>
            <a:r>
              <a:t>РЕЧЬ ДОКЛАДЧИКА:</a:t>
            </a:r>
          </a:p>
          <a:p>
            <a:r>
              <a:t>Первое — объём часов по уровню не превышен, смотрим расчёт часов к плану, риск — превышение предельного объёма. Второе — курсы со звёздочкой включены для всех классов, смотрим план внеурочной деятельности, риск — пробел в реализации ФООП. Третье — часы коррекционной области учтены раздельно, смотрим АООП и план класса с ОВЗ, риск — расходование на обычные курсы. Четвёртое — военные сборы и начальная военная подготовка оформлены на 17 и 35 часов, смотрим план и приказ об ответственном, риск — блок предмета не проведён. Пятое — рабочие программы утверждены приказом, смотрим приказ и сами программы, риск — курс без утверждённой программы.</a:t>
            </a:r>
          </a:p>
          <a:p/>
          <a:p>
            <a:r>
              <a:t>СВОИМИ СЛОВАМИ (впишите по своей школе): Назвать ответственного за каждый пункт проверки в своей школе и срок устранения замечаний.</a:t>
            </a:r>
          </a:p>
          <a:p/>
          <a:p>
            <a:r>
              <a:t>ВРЕМЯ: 2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Разделитель раздела — крупная цифра «07», заголовок «Решения к утверждению».</a:t>
            </a:r>
          </a:p>
          <a:p/>
          <a:p>
            <a:r>
              <a:t>РЕЧЬ ДОКЛАДЧИКА:</a:t>
            </a:r>
          </a:p>
          <a:p>
            <a:r>
              <a:t>Седьмой, последний раздел — решения к утверждению. Пять пунктов проекта решения педсовета.</a:t>
            </a:r>
          </a:p>
          <a:p/>
          <a:p>
            <a:r>
              <a:t>СВОИМИ СЛОВАМИ (впишите по своей школе): Не требуется — раздел без сведений по своей школе.</a:t>
            </a:r>
          </a:p>
          <a:p/>
          <a:p>
            <a:r>
              <a:t>ВРЕМЯ: 0.5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Разделитель раздела — крупная цифра «01», заголовок «Статус документа».</a:t>
            </a:r>
          </a:p>
          <a:p/>
          <a:p>
            <a:r>
              <a:t>РЕЧЬ ДОКЛАДЧИКА:</a:t>
            </a:r>
          </a:p>
          <a:p>
            <a:r>
              <a:t>Первый раздел — статус документа. Разберём, что за письмо, кто его подписал и кому оно адресовано.</a:t>
            </a:r>
          </a:p>
          <a:p/>
          <a:p>
            <a:r>
              <a:t>СВОИМИ СЛОВАМИ (впишите по своей школе): Не требуется — раздел без сведений по своей школе.</a:t>
            </a:r>
          </a:p>
          <a:p/>
          <a:p>
            <a:r>
              <a:t>ВРЕМЯ: 0.5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Пять плиток — пункты проекта решения педсовета.</a:t>
            </a:r>
          </a:p>
          <a:p/>
          <a:p>
            <a:r>
              <a:t>РЕЧЬ ДОКЛАДЧИКА:</a:t>
            </a:r>
          </a:p>
          <a:p>
            <a:r>
              <a:t>Первое — утвердить план внеурочной деятельности на 2026/2027 учебный год. Второе — утвердить рабочие программы курсов внеурочной деятельности. Третье — назначить ответственного за коррекционно-развивающую область. Четвёртое — назначить ответственного за военные учебные сборы и начальную военную подготовку. Пятое — утвердить порядок информирования родителей о плане внеурочной деятельности.</a:t>
            </a:r>
          </a:p>
          <a:p/>
          <a:p>
            <a:r>
              <a:t>СВОИМИ СЛОВАМИ (впишите по своей школе): Назвать конкретных ответственных лиц по фамилиям для третьего и четвёртого пунктов.</a:t>
            </a:r>
          </a:p>
          <a:p/>
          <a:p>
            <a:r>
              <a:t>ВРЕМЯ: 1.5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Крупная надпись «до [дата]» и справа — пояснение, кто назначает срок.</a:t>
            </a:r>
          </a:p>
          <a:p/>
          <a:p>
            <a:r>
              <a:t>РЕЧЬ ДОКЛАДЧИКА:</a:t>
            </a:r>
          </a:p>
          <a:p>
            <a:r>
              <a:t>Срок исполнения — утверждение плана внеурочной деятельности, рабочих программ и назначение ответственных. Письмо срок не определяет. Дату устанавливает сам педагогический совет своим решением. Место в квадратных скобках на слайде — для конкретной даты вашей школы.</a:t>
            </a:r>
          </a:p>
          <a:p/>
          <a:p>
            <a:r>
              <a:t>СВОИМИ СЛОВАМИ (впишите по своей школе): Назвать дату исполнения решения и вписать её в протокол педсовета.</a:t>
            </a:r>
          </a:p>
          <a:p/>
          <a:p>
            <a:r>
              <a:t>ВРЕМЯ: 1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Финальный слайд — заголовок «Готово к 1 сентября 2026 года» и список из четырёх пунктов.</a:t>
            </a:r>
          </a:p>
          <a:p/>
          <a:p>
            <a:r>
              <a:t>РЕЧЬ ДОКЛАДЧИКА:</a:t>
            </a:r>
          </a:p>
          <a:p>
            <a:r>
              <a:t>Итог сегодняшнего вопроса — план внеурочной деятельности утверждён, рабочие программы курсов утверждены, ответственные за военные учебные сборы, начальную военную подготовку и коррекционно-развивающую область назначены, родители проинформированы. Каждый пункт списка отражает конкретное решение сегодняшнего педсовета. Сроки исполнения педсовет назначает в протоколе.</a:t>
            </a:r>
          </a:p>
          <a:p/>
          <a:p>
            <a:r>
              <a:t>СВОИМИ СЛОВАМИ (впишите по своей школе): Отметить готовность школы по каждому пункту списка на сегодняшний день. Отдельно выписать пункты, которые требуют доработки до 1 сентября.</a:t>
            </a:r>
          </a:p>
          <a:p/>
          <a:p>
            <a:r>
              <a:t>ВРЕМЯ: 1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Шесть плиток: реквизиты, кто подписал, кому адресовано, статус, источник обязательности внеурочной деятельности, объём приложения.</a:t>
            </a:r>
          </a:p>
          <a:p/>
          <a:p>
            <a:r>
              <a:t>РЕЧЬ ДОКЛАДЧИКА:</a:t>
            </a:r>
          </a:p>
          <a:p>
            <a:r>
              <a:t>Реквизиты письма — № ОК-1984/03 от 09.07.2026. Подписала заместитель министра просвещения О.П. Колударова. Письмо адресовано руководителям органов управления образованием субъектов Российской Федерации. Обязательность внеурочной деятельности закладывают федеральные государственные образовательные стандарты и федеральные основные общеобразовательные программы. Письмо статус нормативного правового акта не имеет. Его статус — материал для практической деятельности педагогических и руководящих работников. Приложение к письму — пять листов с перечнем курсов и правовой основой.</a:t>
            </a:r>
          </a:p>
          <a:p/>
          <a:p>
            <a:r>
              <a:t>СВОИМИ СЛОВАМИ (впишите по своей школе): Сведения общие для всех школ, вписывать ничего не нужно.</a:t>
            </a:r>
          </a:p>
          <a:p/>
          <a:p>
            <a:r>
              <a:t>ВРЕМЯ: 1.5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Разделитель раздела — крупная цифра «02», заголовок «Правовая основа содержания курсов».</a:t>
            </a:r>
          </a:p>
          <a:p/>
          <a:p>
            <a:r>
              <a:t>РЕЧЬ ДОКЛАДЧИКА:</a:t>
            </a:r>
          </a:p>
          <a:p>
            <a:r>
              <a:t>Второй раздел — правовая основа содержания курсов. Шесть групп документов, которые письмо называет прямо.</a:t>
            </a:r>
          </a:p>
          <a:p/>
          <a:p>
            <a:r>
              <a:t>СВОИМИ СЛОВАМИ (впишите по своей школе): Не требуется — раздел без сведений по своей школе.</a:t>
            </a:r>
          </a:p>
          <a:p/>
          <a:p>
            <a:r>
              <a:t>ВРЕМЯ: 0.5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Таблица из шести строк — документ и тема, которую он закрывает.</a:t>
            </a:r>
          </a:p>
          <a:p/>
          <a:p>
            <a:r>
              <a:t>РЕЧЬ ДОКЛАДЧИКА:</a:t>
            </a:r>
          </a:p>
          <a:p>
            <a:r>
              <a:t>Содержание курсов внеурочной деятельности опирается на шесть групп документов. Указ Президента № 809 от 09.11.2022 — традиционные духовно-нравственные ценности. Указ Президента № 314 от 08.05.2024 — историческое просвещение. Распоряжение Правительства № 3333-р от 19.11.2024 — математическое и естественно-научное образование до 2030 года. Распоряжение Правительства № 2958-р от 24.10.2023 — финансовая грамотность до 2030 года. Концепция исторического просвещения принята протоколом коллегии Минпросвещения № 1 от 15.04.2026. Отдельно письмо оставляет школе проверку иных федеральных и региональных актов.</a:t>
            </a:r>
          </a:p>
          <a:p/>
          <a:p>
            <a:r>
              <a:t>СВОИМИ СЛОВАМИ (впишите по своей школе): Назвать региональные акты своего субъекта, которые школа проверила дополнительно.</a:t>
            </a:r>
          </a:p>
          <a:p/>
          <a:p>
            <a:r>
              <a:t>ВРЕМЯ: 2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Разделитель раздела — крупная цифра «03», заголовок «Нагрузка».</a:t>
            </a:r>
          </a:p>
          <a:p/>
          <a:p>
            <a:r>
              <a:t>РЕЧЬ ДОКЛАДЧИКА:</a:t>
            </a:r>
          </a:p>
          <a:p>
            <a:r>
              <a:t>Третий раздел — нагрузка. Сколько часов внеурочной деятельности допускает письмо в неделю и за весь уровень обучения.</a:t>
            </a:r>
          </a:p>
          <a:p/>
          <a:p>
            <a:r>
              <a:t>СВОИМИ СЛОВАМИ (впишите по своей школе): Не требуется — раздел без сведений по своей школе.</a:t>
            </a:r>
          </a:p>
          <a:p/>
          <a:p>
            <a:r>
              <a:t>ВРЕМЯ: 0.5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Крупное число «до 10 ч/нед» и справа — пояснение про нижнюю границу.</a:t>
            </a:r>
          </a:p>
          <a:p/>
          <a:p>
            <a:r>
              <a:t>РЕЧЬ ДОКЛАДЧИКА:</a:t>
            </a:r>
          </a:p>
          <a:p>
            <a:r>
              <a:t>Письмо устанавливает потолок — до 10 часов в неделю. Это дословная формулировка письма. Минимальный порог письмо не устанавливает. Школа вправе запланировать меньше 10 часов, если это не противоречит основной образовательной программе.</a:t>
            </a:r>
          </a:p>
          <a:p/>
          <a:p>
            <a:r>
              <a:t>СВОИМИ СЛОВАМИ (впишите по своей школе): Назвать фактический объём часов внеурочной деятельности по учебному плану своей школы.</a:t>
            </a:r>
          </a:p>
          <a:p/>
          <a:p>
            <a:r>
              <a:t>ВРЕМЯ: 1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Три плитки с крупными числами — 1350, 1700, 680 часов по уровням НОО, ООО, СОО.</a:t>
            </a:r>
          </a:p>
          <a:p/>
          <a:p>
            <a:r>
              <a:t>РЕЧЬ ДОКЛАДЧИКА:</a:t>
            </a:r>
          </a:p>
          <a:p>
            <a:r>
              <a:t>Кроме недельного потолка письмо задаёт предельные объёмы за весь уровень обучения. Начальное общее образование — не более 1350 часов за 4 года. Основное общее образование — не более 1700 часов за 5 лет. Среднее общее образование — не более 680 часов за 2 года. Все три цифры — прямая цитата письма.</a:t>
            </a:r>
          </a:p>
          <a:p/>
          <a:p>
            <a:r>
              <a:t>СВОИМИ СЛОВАМИ (впишите по своей школе): Сверить с расчётом часов своего плана внеурочной деятельности по каждому уровню обучения.</a:t>
            </a:r>
          </a:p>
          <a:p/>
          <a:p>
            <a:r>
              <a:t>ВРЕМЯ: 1.5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Разделитель раздела — крупная цифра «04», заголовок «Обязательные и приоритетные курсы».</a:t>
            </a:r>
          </a:p>
          <a:p/>
          <a:p>
            <a:r>
              <a:t>РЕЧЬ ДОКЛАДЧИКА:</a:t>
            </a:r>
          </a:p>
          <a:p>
            <a:r>
              <a:t>Четвёртый раздел — перечень курсов. Пройдём по классам, часам и профилям обучения.</a:t>
            </a:r>
          </a:p>
          <a:p/>
          <a:p>
            <a:r>
              <a:t>СВОИМИ СЛОВАМИ (впишите по своей школе): Не требуется — раздел без сведений по своей школе.</a:t>
            </a:r>
          </a:p>
          <a:p/>
          <a:p>
            <a:r>
              <a:t>ВРЕМЯ: 0.5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Relationship Id="rId3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Relationship Id="rId3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Relationship Id="rId3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Relationship Id="rId3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Relationship Id="rId3" Type="http://schemas.openxmlformats.org/officeDocument/2006/relationships/notesSlide" Target="../notesSlides/notesSlide2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vgustovskiy-pedsovet-20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gradFill rotWithShape="1">
            <a:gsLst>
              <a:gs pos="0">
                <a:srgbClr val="5A121E">
                  <a:alpha val="95000"/>
                </a:srgbClr>
              </a:gs>
              <a:gs pos="62000">
                <a:srgbClr val="5A121E">
                  <a:alpha val="75000"/>
                </a:srgbClr>
              </a:gs>
              <a:gs pos="100000">
                <a:srgbClr val="5A121E">
                  <a:alpha val="45000"/>
                </a:srgbClr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864000" y="1404000"/>
            <a:ext cx="2160000" cy="50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4000" y="1655999"/>
            <a:ext cx="7920000" cy="36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200" b="1" spc="180">
                <a:solidFill>
                  <a:srgbClr val="FFFFFF"/>
                </a:solidFill>
                <a:latin typeface="Segoe UI"/>
              </a:rPr>
              <a:t>ПЕДАГОГИЧЕСКИЙ СОВЕТ · АВГУСТ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2160000"/>
            <a:ext cx="8640000" cy="12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200"/>
              </a:spcAft>
            </a:pPr>
            <a:r>
              <a:rPr sz="4000" b="1">
                <a:solidFill>
                  <a:srgbClr val="FFFFFF"/>
                </a:solidFill>
                <a:latin typeface="Georgia"/>
              </a:rPr>
              <a:t>Внеурочная деятельность</a:t>
            </a:r>
          </a:p>
          <a:p>
            <a:pPr algn="l">
              <a:lnSpc>
                <a:spcPct val="112000"/>
              </a:lnSpc>
              <a:spcAft>
                <a:spcPts val="200"/>
              </a:spcAft>
            </a:pPr>
            <a:r>
              <a:rPr sz="4000" b="1">
                <a:solidFill>
                  <a:srgbClr val="FFFFFF"/>
                </a:solidFill>
                <a:latin typeface="Georgia"/>
              </a:rPr>
              <a:t>2026/2027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4000" y="4104000"/>
            <a:ext cx="8640000" cy="122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400"/>
              </a:spcAft>
            </a:pPr>
            <a:r>
              <a:rPr sz="1400" b="0">
                <a:solidFill>
                  <a:srgbClr val="F3DDE1"/>
                </a:solidFill>
                <a:latin typeface="Segoe UI"/>
              </a:rPr>
              <a:t>[полное наименование образовательной организации]</a:t>
            </a:r>
          </a:p>
          <a:p>
            <a:pPr algn="l">
              <a:lnSpc>
                <a:spcPct val="122000"/>
              </a:lnSpc>
              <a:spcAft>
                <a:spcPts val="400"/>
              </a:spcAft>
            </a:pPr>
            <a:r>
              <a:rPr sz="1400" b="0">
                <a:solidFill>
                  <a:srgbClr val="F3DDE1"/>
                </a:solidFill>
                <a:latin typeface="Segoe UI"/>
              </a:rPr>
              <a:t>Дата заседания: [дата]</a:t>
            </a:r>
          </a:p>
          <a:p>
            <a:pPr algn="l">
              <a:lnSpc>
                <a:spcPct val="122000"/>
              </a:lnSpc>
              <a:spcAft>
                <a:spcPts val="400"/>
              </a:spcAft>
            </a:pPr>
            <a:r>
              <a:rPr sz="1400" b="0">
                <a:solidFill>
                  <a:srgbClr val="F3DDE1"/>
                </a:solidFill>
                <a:latin typeface="Segoe UI"/>
              </a:rPr>
              <a:t>Основание — методическое письмо Минпросвещения России от 09.07.2026 № ОК-1984/03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FFFFFF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FFFFFF"/>
                </a:solidFill>
                <a:latin typeface="Segoe UI"/>
              </a:rP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КУРСЫ, РЕКОМЕНДОВАННЫЕ ФООП ДЛЯ ВСЕХ ШКОЛ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Без исключений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10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864000" y="2268000"/>
          <a:ext cx="10465200" cy="9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13992"/>
                <a:gridCol w="2302344"/>
                <a:gridCol w="3348864"/>
              </a:tblGrid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500" b="1">
                          <a:solidFill>
                            <a:srgbClr val="FFFFFF"/>
                          </a:solidFill>
                          <a:latin typeface="Segoe UI"/>
                        </a:rPr>
                        <a:t>Курс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500" b="1">
                          <a:solidFill>
                            <a:srgbClr val="FFFFFF"/>
                          </a:solidFill>
                          <a:latin typeface="Segoe UI"/>
                        </a:rPr>
                        <a:t>Классы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500" b="1">
                          <a:solidFill>
                            <a:srgbClr val="FFFFFF"/>
                          </a:solidFill>
                          <a:latin typeface="Segoe UI"/>
                        </a:rPr>
                        <a:t>Объём часов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500" b="0">
                          <a:solidFill>
                            <a:srgbClr val="16181D"/>
                          </a:solidFill>
                          <a:latin typeface="Segoe UI"/>
                        </a:rPr>
                        <a:t>«Разговоры о важном»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500" b="0">
                          <a:solidFill>
                            <a:srgbClr val="16181D"/>
                          </a:solidFill>
                          <a:latin typeface="Segoe UI"/>
                        </a:rPr>
                        <a:t>1–11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500" b="0">
                          <a:solidFill>
                            <a:srgbClr val="16181D"/>
                          </a:solidFill>
                          <a:latin typeface="Segoe UI"/>
                        </a:rPr>
                        <a:t>1 час в неделю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500" b="0">
                          <a:solidFill>
                            <a:srgbClr val="16181D"/>
                          </a:solidFill>
                          <a:latin typeface="Segoe UI"/>
                        </a:rPr>
                        <a:t>«Россия – мои горизонты»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500" b="0">
                          <a:solidFill>
                            <a:srgbClr val="16181D"/>
                          </a:solidFill>
                          <a:latin typeface="Segoe UI"/>
                        </a:rPr>
                        <a:t>6–11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500" b="0">
                          <a:solidFill>
                            <a:srgbClr val="16181D"/>
                          </a:solidFill>
                          <a:latin typeface="Segoe UI"/>
                        </a:rPr>
                        <a:t>1 час в неделю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КУРСЫ ПРЕДМЕТА «ОСНОВЫ БЕЗОПАСНОСТИ И ЗАЩИТЫ РОДИНЫ»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Военные учебные сборы и начальная военная подготовка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11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864000" y="2268000"/>
          <a:ext cx="10465200" cy="123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8168"/>
                <a:gridCol w="2093040"/>
                <a:gridCol w="4813992"/>
              </a:tblGrid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1">
                          <a:solidFill>
                            <a:srgbClr val="FFFFFF"/>
                          </a:solidFill>
                          <a:latin typeface="Segoe UI"/>
                        </a:rPr>
                        <a:t>Курс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1">
                          <a:solidFill>
                            <a:srgbClr val="FFFFFF"/>
                          </a:solidFill>
                          <a:latin typeface="Segoe UI"/>
                        </a:rPr>
                        <a:t>Классы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1">
                          <a:solidFill>
                            <a:srgbClr val="FFFFFF"/>
                          </a:solidFill>
                          <a:latin typeface="Segoe UI"/>
                        </a:rPr>
                        <a:t>Объём часов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0">
                          <a:solidFill>
                            <a:srgbClr val="16181D"/>
                          </a:solidFill>
                          <a:latin typeface="Segoe UI"/>
                        </a:rPr>
                        <a:t>«Орлята России»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0">
                          <a:solidFill>
                            <a:srgbClr val="16181D"/>
                          </a:solidFill>
                          <a:latin typeface="Segoe UI"/>
                        </a:rPr>
                        <a:t>1–4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0">
                          <a:solidFill>
                            <a:srgbClr val="16181D"/>
                          </a:solidFill>
                          <a:latin typeface="Segoe UI"/>
                        </a:rPr>
                        <a:t>1 час в неделю (1 класс), 2 часа в неделю (2–4 классы)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0">
                          <a:solidFill>
                            <a:srgbClr val="16181D"/>
                          </a:solidFill>
                          <a:latin typeface="Segoe UI"/>
                        </a:rPr>
                        <a:t>«Военные учебные сборы»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0">
                          <a:solidFill>
                            <a:srgbClr val="16181D"/>
                          </a:solidFill>
                          <a:latin typeface="Segoe UI"/>
                        </a:rPr>
                        <a:t>8 класс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0">
                          <a:solidFill>
                            <a:srgbClr val="16181D"/>
                          </a:solidFill>
                          <a:latin typeface="Segoe UI"/>
                        </a:rPr>
                        <a:t>17 часов всего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0">
                          <a:solidFill>
                            <a:srgbClr val="16181D"/>
                          </a:solidFill>
                          <a:latin typeface="Segoe UI"/>
                        </a:rPr>
                        <a:t>«Начальная военная подготовка»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0">
                          <a:solidFill>
                            <a:srgbClr val="16181D"/>
                          </a:solidFill>
                          <a:latin typeface="Segoe UI"/>
                        </a:rPr>
                        <a:t>10 класс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0">
                          <a:solidFill>
                            <a:srgbClr val="16181D"/>
                          </a:solidFill>
                          <a:latin typeface="Segoe UI"/>
                        </a:rPr>
                        <a:t>35 часов всего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ОСТАЛЬНЫЕ КУРСЫ РЕКОМЕНДУЕМОГО ПЕРЕЧНЯ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По классам и часам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12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864000" y="2196000"/>
          <a:ext cx="10465200" cy="18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32600"/>
                <a:gridCol w="1674432"/>
                <a:gridCol w="3558168"/>
              </a:tblGrid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1">
                          <a:solidFill>
                            <a:srgbClr val="FFFFFF"/>
                          </a:solidFill>
                          <a:latin typeface="Segoe UI"/>
                        </a:rPr>
                        <a:t>Курс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1">
                          <a:solidFill>
                            <a:srgbClr val="FFFFFF"/>
                          </a:solidFill>
                          <a:latin typeface="Segoe UI"/>
                        </a:rPr>
                        <a:t>Классы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1">
                          <a:solidFill>
                            <a:srgbClr val="FFFFFF"/>
                          </a:solidFill>
                          <a:latin typeface="Segoe UI"/>
                        </a:rPr>
                        <a:t>Объём часов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0">
                          <a:solidFill>
                            <a:srgbClr val="16181D"/>
                          </a:solidFill>
                          <a:latin typeface="Segoe UI"/>
                        </a:rPr>
                        <a:t>Финансовая грамотность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0">
                          <a:solidFill>
                            <a:srgbClr val="16181D"/>
                          </a:solidFill>
                          <a:latin typeface="Segoe UI"/>
                        </a:rPr>
                        <a:t>2–11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0">
                          <a:solidFill>
                            <a:srgbClr val="16181D"/>
                          </a:solidFill>
                          <a:latin typeface="Segoe UI"/>
                        </a:rPr>
                        <a:t>1 час в неделю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0">
                          <a:solidFill>
                            <a:srgbClr val="16181D"/>
                          </a:solidFill>
                          <a:latin typeface="Segoe UI"/>
                        </a:rPr>
                        <a:t>Историческое просвещение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0">
                          <a:solidFill>
                            <a:srgbClr val="16181D"/>
                          </a:solidFill>
                          <a:latin typeface="Segoe UI"/>
                        </a:rPr>
                        <a:t>2–11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0">
                          <a:solidFill>
                            <a:srgbClr val="16181D"/>
                          </a:solidFill>
                          <a:latin typeface="Segoe UI"/>
                        </a:rPr>
                        <a:t>0,5–1 час в неделю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0">
                          <a:solidFill>
                            <a:srgbClr val="16181D"/>
                          </a:solidFill>
                          <a:latin typeface="Segoe UI"/>
                        </a:rPr>
                        <a:t>Математика и естественные науки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0">
                          <a:solidFill>
                            <a:srgbClr val="16181D"/>
                          </a:solidFill>
                          <a:latin typeface="Segoe UI"/>
                        </a:rPr>
                        <a:t>5–11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0">
                          <a:solidFill>
                            <a:srgbClr val="16181D"/>
                          </a:solidFill>
                          <a:latin typeface="Segoe UI"/>
                        </a:rPr>
                        <a:t>0,5–2 часа в неделю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0">
                          <a:solidFill>
                            <a:srgbClr val="16181D"/>
                          </a:solidFill>
                          <a:latin typeface="Segoe UI"/>
                        </a:rPr>
                        <a:t>Профильное обучение и углублённое изучение предметов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0">
                          <a:solidFill>
                            <a:srgbClr val="16181D"/>
                          </a:solidFill>
                          <a:latin typeface="Segoe UI"/>
                        </a:rPr>
                        <a:t>7–11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0">
                          <a:solidFill>
                            <a:srgbClr val="16181D"/>
                          </a:solidFill>
                          <a:latin typeface="Segoe UI"/>
                        </a:rPr>
                        <a:t>1–2 часа в неделю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0">
                          <a:solidFill>
                            <a:srgbClr val="16181D"/>
                          </a:solidFill>
                          <a:latin typeface="Segoe UI"/>
                        </a:rPr>
                        <a:t>Физическое развитие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0">
                          <a:solidFill>
                            <a:srgbClr val="16181D"/>
                          </a:solidFill>
                          <a:latin typeface="Segoe UI"/>
                        </a:rPr>
                        <a:t>1–11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0">
                          <a:solidFill>
                            <a:srgbClr val="16181D"/>
                          </a:solidFill>
                          <a:latin typeface="Segoe UI"/>
                        </a:rPr>
                        <a:t>1 час в неделю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ПРИОРИТЕТНЫЕ КУРСЫ ПО ПРОФИЛЯМ СОО (10–11 КЛАССЫ)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Пять профилей — пять комплектов курсов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13</a:t>
            </a:r>
          </a:p>
        </p:txBody>
      </p:sp>
      <p:sp>
        <p:nvSpPr>
          <p:cNvPr id="8" name="Rectangle 7"/>
          <p:cNvSpPr/>
          <p:nvPr/>
        </p:nvSpPr>
        <p:spPr>
          <a:xfrm>
            <a:off x="864000" y="2160000"/>
            <a:ext cx="3356400" cy="2052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4000" y="2160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62000" y="2340000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62000" y="2753999"/>
            <a:ext cx="2960400" cy="50399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400" b="1">
                <a:solidFill>
                  <a:srgbClr val="16181D"/>
                </a:solidFill>
                <a:latin typeface="Segoe UI"/>
              </a:rPr>
              <a:t>Агротехнологический / естественно-научный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62000" y="3308399"/>
            <a:ext cx="29604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«Основы физического эксперимента», «Современные агробиотехнологии»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418400" y="2160000"/>
            <a:ext cx="3356400" cy="2052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418400" y="2160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616400" y="2340000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16400" y="2753999"/>
            <a:ext cx="2960400" cy="251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400" b="1">
                <a:solidFill>
                  <a:srgbClr val="16181D"/>
                </a:solidFill>
                <a:latin typeface="Segoe UI"/>
              </a:rPr>
              <a:t>Технологический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16400" y="3070799"/>
            <a:ext cx="29604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«Компьютерное проектирование. Черчение»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972800" y="2160000"/>
            <a:ext cx="3356400" cy="2052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7972800" y="2160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170800" y="2340000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170800" y="2753999"/>
            <a:ext cx="2960400" cy="50399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400" b="1">
                <a:solidFill>
                  <a:srgbClr val="16181D"/>
                </a:solidFill>
                <a:latin typeface="Segoe UI"/>
              </a:rPr>
              <a:t>Социально-экономический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170800" y="3308399"/>
            <a:ext cx="29604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«Математика в экономике»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64000" y="4410000"/>
            <a:ext cx="3356400" cy="2052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864000" y="4410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062000" y="4590000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62000" y="5003999"/>
            <a:ext cx="2960400" cy="251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400" b="1">
                <a:solidFill>
                  <a:srgbClr val="16181D"/>
                </a:solidFill>
                <a:latin typeface="Segoe UI"/>
              </a:rPr>
              <a:t>Гуманитарный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62000" y="5320799"/>
            <a:ext cx="29604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«Исторические основы российской цивилизации», «Россия – моя история»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418400" y="4410000"/>
            <a:ext cx="3356400" cy="2052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4418400" y="4410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616400" y="4590000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616400" y="5003999"/>
            <a:ext cx="2960400" cy="251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400" b="1">
                <a:solidFill>
                  <a:srgbClr val="16181D"/>
                </a:solidFill>
                <a:latin typeface="Segoe UI"/>
              </a:rPr>
              <a:t>Универсальный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616400" y="5320799"/>
            <a:ext cx="29604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свободный выбор из общего перечня курсов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edsovet-slide-sto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gradFill rotWithShape="1">
            <a:gsLst>
              <a:gs pos="0">
                <a:srgbClr val="5A121E">
                  <a:alpha val="92000"/>
                </a:srgbClr>
              </a:gs>
              <a:gs pos="62000">
                <a:srgbClr val="5A121E">
                  <a:alpha val="70399"/>
                </a:srgbClr>
              </a:gs>
              <a:gs pos="100000">
                <a:srgbClr val="5A121E">
                  <a:alpha val="38000"/>
                </a:srgbClr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684000"/>
            <a:ext cx="3600000" cy="216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9600" b="1">
                <a:solidFill>
                  <a:srgbClr val="FFFFFF"/>
                </a:solidFill>
                <a:latin typeface="Georgia"/>
              </a:rPr>
              <a:t>05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3240000"/>
            <a:ext cx="10465200" cy="32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200" b="1" spc="160">
                <a:solidFill>
                  <a:srgbClr val="FFFFFF"/>
                </a:solidFill>
                <a:latin typeface="Segoe UI"/>
              </a:rPr>
              <a:t>РАЗДЕЛ 05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3708000"/>
            <a:ext cx="8280000" cy="180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3800" b="1">
                <a:solidFill>
                  <a:srgbClr val="FFFFFF"/>
                </a:solidFill>
                <a:latin typeface="Georgia"/>
              </a:rPr>
              <a:t>Коррекционная область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4000" y="5292000"/>
            <a:ext cx="7920000" cy="108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500"/>
              </a:spcAft>
            </a:pPr>
            <a:r>
              <a:rPr sz="1600" b="0">
                <a:solidFill>
                  <a:srgbClr val="F3DDE1"/>
                </a:solidFill>
                <a:latin typeface="Segoe UI"/>
              </a:rPr>
              <a:t>Обучающиеся с ограниченными возможностями здоровья.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FFFFFF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FFFFFF"/>
                </a:solidFill>
                <a:latin typeface="Segoe UI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НОРМАТИВ ЧАСОВ КОРРЕКЦИОННО-РАЗВИВАЮЩЕЙ ОБЛАСТИ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Не сверх общего объёма — внутри него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15</a:t>
            </a:r>
          </a:p>
        </p:txBody>
      </p:sp>
      <p:sp>
        <p:nvSpPr>
          <p:cNvPr id="8" name="Rectangle 7"/>
          <p:cNvSpPr/>
          <p:nvPr/>
        </p:nvSpPr>
        <p:spPr>
          <a:xfrm>
            <a:off x="864000" y="2304000"/>
            <a:ext cx="5133600" cy="2232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4000" y="2304000"/>
            <a:ext cx="51336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44000" y="2484000"/>
            <a:ext cx="4773600" cy="1403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</a:pPr>
            <a:r>
              <a:rPr sz="4000" b="1">
                <a:solidFill>
                  <a:srgbClr val="8B1E2D"/>
                </a:solidFill>
                <a:latin typeface="Georgia"/>
              </a:rPr>
              <a:t>не менее 5 из 10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44000" y="3941999"/>
            <a:ext cx="4773600" cy="251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6000"/>
              </a:lnSpc>
              <a:spcAft>
                <a:spcPts val="600"/>
              </a:spcAft>
            </a:pPr>
            <a:r>
              <a:rPr sz="1600" b="1">
                <a:solidFill>
                  <a:srgbClr val="16181D"/>
                </a:solidFill>
                <a:latin typeface="Georgia"/>
              </a:rPr>
              <a:t>ФГОС НОО ОВЗ, приказ № 1598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44000" y="4251599"/>
            <a:ext cx="4773600" cy="72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часов внеурочной деятельности в неделю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195600" y="2304000"/>
            <a:ext cx="5133600" cy="2232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195600" y="2304000"/>
            <a:ext cx="51336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375600" y="2484000"/>
            <a:ext cx="4773600" cy="1403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</a:pPr>
            <a:r>
              <a:rPr sz="4000" b="1">
                <a:solidFill>
                  <a:srgbClr val="8B1E2D"/>
                </a:solidFill>
                <a:latin typeface="Georgia"/>
              </a:rPr>
              <a:t>до 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75600" y="3941999"/>
            <a:ext cx="4773600" cy="251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6000"/>
              </a:lnSpc>
              <a:spcAft>
                <a:spcPts val="600"/>
              </a:spcAft>
            </a:pPr>
            <a:r>
              <a:rPr sz="1600" b="1">
                <a:solidFill>
                  <a:srgbClr val="16181D"/>
                </a:solidFill>
                <a:latin typeface="Georgia"/>
              </a:rPr>
              <a:t>ФГОС УО, приказ № 1599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75600" y="4251599"/>
            <a:ext cx="4773600" cy="72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часов в неделю от общего объёма внеурочной деятельности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ПРАВОВАЯ ОСНОВА ПРОГРАММ КОРРЕКЦИОННО-РАЗВИВАЮЩЕЙ ОБЛАСТИ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Три приказа Минпросвещения от 24.11.2022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16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864000" y="2268000"/>
          <a:ext cx="10465200" cy="123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4432"/>
                <a:gridCol w="8790768"/>
              </a:tblGrid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1">
                          <a:solidFill>
                            <a:srgbClr val="FFFFFF"/>
                          </a:solidFill>
                          <a:latin typeface="Segoe UI"/>
                        </a:rPr>
                        <a:t>Приказ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1">
                          <a:solidFill>
                            <a:srgbClr val="FFFFFF"/>
                          </a:solidFill>
                          <a:latin typeface="Segoe UI"/>
                        </a:rPr>
                        <a:t>Программа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№ 1023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ФАОП начального общего образования для обучающихся с ОВЗ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№ 1025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ФАОП основного общего образования для обучающихся с ОВЗ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№ 1026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ФАОП обучающихся с умственной отсталостью (интеллектуальными нарушениями)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edsovet-slide-korido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gradFill rotWithShape="1">
            <a:gsLst>
              <a:gs pos="0">
                <a:srgbClr val="5A121E">
                  <a:alpha val="92000"/>
                </a:srgbClr>
              </a:gs>
              <a:gs pos="62000">
                <a:srgbClr val="5A121E">
                  <a:alpha val="70399"/>
                </a:srgbClr>
              </a:gs>
              <a:gs pos="100000">
                <a:srgbClr val="5A121E">
                  <a:alpha val="38000"/>
                </a:srgbClr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684000"/>
            <a:ext cx="3600000" cy="216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9600" b="1">
                <a:solidFill>
                  <a:srgbClr val="FFFFFF"/>
                </a:solidFill>
                <a:latin typeface="Georgia"/>
              </a:rPr>
              <a:t>06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3240000"/>
            <a:ext cx="10465200" cy="32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200" b="1" spc="160">
                <a:solidFill>
                  <a:srgbClr val="FFFFFF"/>
                </a:solidFill>
                <a:latin typeface="Segoe UI"/>
              </a:rPr>
              <a:t>РАЗДЕЛ 06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3708000"/>
            <a:ext cx="8280000" cy="180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3800" b="1">
                <a:solidFill>
                  <a:srgbClr val="FFFFFF"/>
                </a:solidFill>
                <a:latin typeface="Georgia"/>
              </a:rPr>
              <a:t>Что проверить в школе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4000" y="5292000"/>
            <a:ext cx="7920000" cy="108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500"/>
              </a:spcAft>
            </a:pPr>
            <a:r>
              <a:rPr sz="1600" b="0">
                <a:solidFill>
                  <a:srgbClr val="F3DDE1"/>
                </a:solidFill>
                <a:latin typeface="Segoe UI"/>
              </a:rPr>
              <a:t>Пять пунктов перед началом учебного года.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FFFFFF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FFFFFF"/>
                </a:solidFill>
                <a:latin typeface="Segoe UI"/>
              </a:rPr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ПРОВЕРКА ПЕРЕД НАЧАЛОМ УЧЕБНОГО ГОДА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Что проверить — где смотреть — риск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18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864000" y="2196000"/>
          <a:ext cx="10465200" cy="18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8168"/>
                <a:gridCol w="3139560"/>
                <a:gridCol w="3767472"/>
              </a:tblGrid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1">
                          <a:solidFill>
                            <a:srgbClr val="FFFFFF"/>
                          </a:solidFill>
                          <a:latin typeface="Segoe UI"/>
                        </a:rPr>
                        <a:t>Что проверить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1">
                          <a:solidFill>
                            <a:srgbClr val="FFFFFF"/>
                          </a:solidFill>
                          <a:latin typeface="Segoe UI"/>
                        </a:rPr>
                        <a:t>Где смотреть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1">
                          <a:solidFill>
                            <a:srgbClr val="FFFFFF"/>
                          </a:solidFill>
                          <a:latin typeface="Segoe UI"/>
                        </a:rPr>
                        <a:t>Риск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Объём часов по уровню не превышен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расчёт часов к плану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превышение предельного объёма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Курсы со звёздочкой включены для всех классов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план внеурочной деятельности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пробел в реализации ФООП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Часы коррекционной области учтены раздельно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АООП, план класса с ОВЗ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расходование на обычные курсы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Военные сборы и НВП оформлены на 17 и 35 часов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план, приказ об ответственном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блок предмета не проведён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Рабочие программы утверждены приказом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приказ, рабочие программы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курс без утверждённой программы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edsovet-dokumentacionnaya-nagruzk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gradFill rotWithShape="1">
            <a:gsLst>
              <a:gs pos="0">
                <a:srgbClr val="5A121E">
                  <a:alpha val="92000"/>
                </a:srgbClr>
              </a:gs>
              <a:gs pos="62000">
                <a:srgbClr val="5A121E">
                  <a:alpha val="70399"/>
                </a:srgbClr>
              </a:gs>
              <a:gs pos="100000">
                <a:srgbClr val="5A121E">
                  <a:alpha val="38000"/>
                </a:srgbClr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684000"/>
            <a:ext cx="3600000" cy="216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9600" b="1">
                <a:solidFill>
                  <a:srgbClr val="FFFFFF"/>
                </a:solidFill>
                <a:latin typeface="Georgia"/>
              </a:rPr>
              <a:t>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3240000"/>
            <a:ext cx="10465200" cy="32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200" b="1" spc="160">
                <a:solidFill>
                  <a:srgbClr val="FFFFFF"/>
                </a:solidFill>
                <a:latin typeface="Segoe UI"/>
              </a:rPr>
              <a:t>РАЗДЕЛ 07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3708000"/>
            <a:ext cx="8280000" cy="180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3800" b="1">
                <a:solidFill>
                  <a:srgbClr val="FFFFFF"/>
                </a:solidFill>
                <a:latin typeface="Georgia"/>
              </a:rPr>
              <a:t>Решения к утверждению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4000" y="5292000"/>
            <a:ext cx="7920000" cy="108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500"/>
              </a:spcAft>
            </a:pPr>
            <a:r>
              <a:rPr sz="1600" b="0">
                <a:solidFill>
                  <a:srgbClr val="F3DDE1"/>
                </a:solidFill>
                <a:latin typeface="Segoe UI"/>
              </a:rPr>
              <a:t>Пять пунктов проекта решения педсовета.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FFFFFF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FFFFFF"/>
                </a:solidFill>
                <a:latin typeface="Segoe UI"/>
              </a:rPr>
              <a:t>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edsovet-slide-sto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gradFill rotWithShape="1">
            <a:gsLst>
              <a:gs pos="0">
                <a:srgbClr val="5A121E">
                  <a:alpha val="92000"/>
                </a:srgbClr>
              </a:gs>
              <a:gs pos="62000">
                <a:srgbClr val="5A121E">
                  <a:alpha val="70399"/>
                </a:srgbClr>
              </a:gs>
              <a:gs pos="100000">
                <a:srgbClr val="5A121E">
                  <a:alpha val="38000"/>
                </a:srgbClr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684000"/>
            <a:ext cx="3600000" cy="216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9600" b="1">
                <a:solidFill>
                  <a:srgbClr val="FFFFFF"/>
                </a:solidFill>
                <a:latin typeface="Georgia"/>
              </a:rPr>
              <a:t>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3240000"/>
            <a:ext cx="10465200" cy="32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200" b="1" spc="160">
                <a:solidFill>
                  <a:srgbClr val="FFFFFF"/>
                </a:solidFill>
                <a:latin typeface="Segoe UI"/>
              </a:rPr>
              <a:t>РАЗДЕЛ 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3708000"/>
            <a:ext cx="8280000" cy="180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3800" b="1">
                <a:solidFill>
                  <a:srgbClr val="FFFFFF"/>
                </a:solidFill>
                <a:latin typeface="Georgia"/>
              </a:rPr>
              <a:t>Статус документа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4000" y="5292000"/>
            <a:ext cx="7920000" cy="108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500"/>
              </a:spcAft>
            </a:pPr>
            <a:r>
              <a:rPr sz="1600" b="0">
                <a:solidFill>
                  <a:srgbClr val="F3DDE1"/>
                </a:solidFill>
                <a:latin typeface="Segoe UI"/>
              </a:rPr>
              <a:t>Что направлено, кем подписано и кому адресовано.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FFFFFF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FFFFFF"/>
                </a:solidFill>
                <a:latin typeface="Segoe UI"/>
              </a:rPr>
              <a:t>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ПРОЕКТ РЕШЕНИЯ ПЕДСОВЕТА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К утверждению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20</a:t>
            </a:r>
          </a:p>
        </p:txBody>
      </p:sp>
      <p:sp>
        <p:nvSpPr>
          <p:cNvPr id="8" name="Rectangle 7"/>
          <p:cNvSpPr/>
          <p:nvPr/>
        </p:nvSpPr>
        <p:spPr>
          <a:xfrm>
            <a:off x="864000" y="2196000"/>
            <a:ext cx="3356400" cy="2015999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4000" y="2196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62000" y="2376000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62000" y="2789999"/>
            <a:ext cx="2960400" cy="75599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Утвердить план внеурочной деятельности на 2026/2027 учебный год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418400" y="2196000"/>
            <a:ext cx="3356400" cy="2015999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418400" y="2196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616400" y="2376000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16400" y="2789999"/>
            <a:ext cx="2960400" cy="75599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Утвердить рабочие программы курсов внеурочной деятельности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972800" y="2196000"/>
            <a:ext cx="3356400" cy="2015999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7972800" y="2196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170800" y="2376000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170800" y="2789999"/>
            <a:ext cx="2960400" cy="75599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Назначить ответственного за коррекционно-развивающую область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64000" y="4409999"/>
            <a:ext cx="3356400" cy="2015999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864000" y="4409999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62000" y="4589999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62000" y="5003998"/>
            <a:ext cx="2960400" cy="100799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Назначить ответственного за военные учебные сборы и начальную военную подготовку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418400" y="4409999"/>
            <a:ext cx="3356400" cy="2015999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418400" y="4409999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616400" y="4589999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616400" y="5003998"/>
            <a:ext cx="2960400" cy="100799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Утвердить порядок информирования родителей о плане внеурочной деятельности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536000" cy="68580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76000" y="1296000"/>
            <a:ext cx="3960000" cy="36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60">
                <a:solidFill>
                  <a:srgbClr val="F3DDE1"/>
                </a:solidFill>
                <a:latin typeface="Segoe UI"/>
              </a:rPr>
              <a:t>СРОК ИСПОЛНЕНИЯ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6000" y="1764000"/>
            <a:ext cx="4176000" cy="2015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6000"/>
              </a:lnSpc>
              <a:spcAft>
                <a:spcPts val="0"/>
              </a:spcAft>
            </a:pPr>
            <a:r>
              <a:rPr sz="5000" b="1">
                <a:solidFill>
                  <a:srgbClr val="FFFFFF"/>
                </a:solidFill>
                <a:latin typeface="Georgia"/>
              </a:rPr>
              <a:t>до [дата]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000" y="3960000"/>
            <a:ext cx="3744000" cy="194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500" b="0">
                <a:solidFill>
                  <a:srgbClr val="F3DDE1"/>
                </a:solidFill>
                <a:latin typeface="Segoe UI"/>
              </a:rPr>
              <a:t>Утверждение плана внеурочной деятельности, рабочих программ и назначение ответственных.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56000" y="1152000"/>
            <a:ext cx="6073200" cy="43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4000"/>
              </a:lnSpc>
              <a:spcAft>
                <a:spcPts val="600"/>
              </a:spcAft>
            </a:pPr>
            <a:r>
              <a:rPr sz="1700" b="1">
                <a:solidFill>
                  <a:srgbClr val="16181D"/>
                </a:solidFill>
                <a:latin typeface="Georgia"/>
              </a:rPr>
              <a:t>Дату устанавливает педсовет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56000" y="1512000"/>
            <a:ext cx="6073200" cy="79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300" b="0">
                <a:solidFill>
                  <a:srgbClr val="6B6F76"/>
                </a:solidFill>
                <a:latin typeface="Segoe UI"/>
              </a:rPr>
              <a:t>Письмо срок не определяет — срок исполнения назначает сам педагогический совет своим решением.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21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edsovet-slide-korido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gradFill rotWithShape="1">
            <a:gsLst>
              <a:gs pos="0">
                <a:srgbClr val="5A121E">
                  <a:alpha val="94000"/>
                </a:srgbClr>
              </a:gs>
              <a:gs pos="62000">
                <a:srgbClr val="5A121E">
                  <a:alpha val="77200"/>
                </a:srgbClr>
              </a:gs>
              <a:gs pos="100000">
                <a:srgbClr val="5A121E">
                  <a:alpha val="52000"/>
                </a:srgbClr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864000" y="1512000"/>
            <a:ext cx="2160000" cy="50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4000" y="1800000"/>
            <a:ext cx="86400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4000"/>
              </a:lnSpc>
              <a:spcAft>
                <a:spcPts val="600"/>
              </a:spcAft>
            </a:pPr>
            <a:r>
              <a:rPr sz="3400" b="1">
                <a:solidFill>
                  <a:srgbClr val="FFFFFF"/>
                </a:solidFill>
                <a:latin typeface="Georgia"/>
              </a:rPr>
              <a:t>Готово к 1 сентября 2026 года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3096000"/>
            <a:ext cx="8640000" cy="2015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8000"/>
              </a:lnSpc>
              <a:spcAft>
                <a:spcPts val="800"/>
              </a:spcAft>
            </a:pPr>
            <a:r>
              <a:rPr sz="1600" b="0">
                <a:solidFill>
                  <a:srgbClr val="F3DDE1"/>
                </a:solidFill>
                <a:latin typeface="Segoe UI"/>
              </a:rPr>
              <a:t>План внеурочной деятельности утверждён</a:t>
            </a:r>
          </a:p>
          <a:p>
            <a:pPr algn="l">
              <a:lnSpc>
                <a:spcPct val="128000"/>
              </a:lnSpc>
              <a:spcAft>
                <a:spcPts val="800"/>
              </a:spcAft>
            </a:pPr>
            <a:r>
              <a:rPr sz="1600" b="0">
                <a:solidFill>
                  <a:srgbClr val="F3DDE1"/>
                </a:solidFill>
                <a:latin typeface="Segoe UI"/>
              </a:rPr>
              <a:t>Рабочие программы курсов утверждены</a:t>
            </a:r>
          </a:p>
          <a:p>
            <a:pPr algn="l">
              <a:lnSpc>
                <a:spcPct val="128000"/>
              </a:lnSpc>
              <a:spcAft>
                <a:spcPts val="800"/>
              </a:spcAft>
            </a:pPr>
            <a:r>
              <a:rPr sz="1600" b="0">
                <a:solidFill>
                  <a:srgbClr val="F3DDE1"/>
                </a:solidFill>
                <a:latin typeface="Segoe UI"/>
              </a:rPr>
              <a:t>Ответственные за военные учебные сборы, начальную военную подготовку и коррекционно-развивающую область назначены</a:t>
            </a:r>
          </a:p>
          <a:p>
            <a:pPr algn="l">
              <a:lnSpc>
                <a:spcPct val="128000"/>
              </a:lnSpc>
              <a:spcAft>
                <a:spcPts val="800"/>
              </a:spcAft>
            </a:pPr>
            <a:r>
              <a:rPr sz="1600" b="0">
                <a:solidFill>
                  <a:srgbClr val="F3DDE1"/>
                </a:solidFill>
                <a:latin typeface="Segoe UI"/>
              </a:rPr>
              <a:t>Родители проинформированы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FFFFFF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FFFFFF"/>
                </a:solidFill>
                <a:latin typeface="Segoe UI"/>
              </a:rPr>
              <a:t>22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ЧТО НАПРАВЛЕНО И КЕМ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Методическое письмо, не нормативный акт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3</a:t>
            </a:r>
          </a:p>
        </p:txBody>
      </p:sp>
      <p:sp>
        <p:nvSpPr>
          <p:cNvPr id="8" name="Rectangle 7"/>
          <p:cNvSpPr/>
          <p:nvPr/>
        </p:nvSpPr>
        <p:spPr>
          <a:xfrm>
            <a:off x="864000" y="2196000"/>
            <a:ext cx="3356400" cy="1944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4000" y="2196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62000" y="2376000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62000" y="2789999"/>
            <a:ext cx="2960400" cy="251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Реквизиты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62000" y="3106799"/>
            <a:ext cx="29604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№ ОК-1984/03 от 09.07.2026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418400" y="2196000"/>
            <a:ext cx="3356400" cy="1944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418400" y="2196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616400" y="2376000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16400" y="2789999"/>
            <a:ext cx="2960400" cy="251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Подписано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16400" y="3106799"/>
            <a:ext cx="29604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заместителем министра просвещения О.П. Колударовой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972800" y="2196000"/>
            <a:ext cx="3356400" cy="1944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7972800" y="2196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170800" y="2376000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170800" y="2789999"/>
            <a:ext cx="2960400" cy="251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Кому адресовано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170800" y="3106799"/>
            <a:ext cx="29604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руководителям органов управления образованием субъектов РФ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64000" y="4338000"/>
            <a:ext cx="3356400" cy="1944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864000" y="4338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062000" y="4518000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62000" y="4931999"/>
            <a:ext cx="2960400" cy="251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Статус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62000" y="5248799"/>
            <a:ext cx="29604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материал для практической деятельности педагогических и руководящих работников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418400" y="4338000"/>
            <a:ext cx="3356400" cy="1944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4418400" y="4338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616400" y="4518000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616400" y="4931999"/>
            <a:ext cx="2960400" cy="50399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Обязательность внеурочной деятельности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616400" y="5486399"/>
            <a:ext cx="29604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из ФГОС и ФООП, не из письма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972800" y="4338000"/>
            <a:ext cx="3356400" cy="1944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7972800" y="4338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8170800" y="4518000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06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170800" y="4931999"/>
            <a:ext cx="2960400" cy="251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Объём приложения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170800" y="5248799"/>
            <a:ext cx="29604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5 листов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edsovet-slide-korido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gradFill rotWithShape="1">
            <a:gsLst>
              <a:gs pos="0">
                <a:srgbClr val="5A121E">
                  <a:alpha val="92000"/>
                </a:srgbClr>
              </a:gs>
              <a:gs pos="62000">
                <a:srgbClr val="5A121E">
                  <a:alpha val="70399"/>
                </a:srgbClr>
              </a:gs>
              <a:gs pos="100000">
                <a:srgbClr val="5A121E">
                  <a:alpha val="38000"/>
                </a:srgbClr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684000"/>
            <a:ext cx="3600000" cy="216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9600" b="1">
                <a:solidFill>
                  <a:srgbClr val="FFFFFF"/>
                </a:solidFill>
                <a:latin typeface="Georgia"/>
              </a:rPr>
              <a:t>02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3240000"/>
            <a:ext cx="10465200" cy="32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200" b="1" spc="160">
                <a:solidFill>
                  <a:srgbClr val="FFFFFF"/>
                </a:solidFill>
                <a:latin typeface="Segoe UI"/>
              </a:rPr>
              <a:t>РАЗДЕЛ 02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3708000"/>
            <a:ext cx="8280000" cy="180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3800" b="1">
                <a:solidFill>
                  <a:srgbClr val="FFFFFF"/>
                </a:solidFill>
                <a:latin typeface="Georgia"/>
              </a:rPr>
              <a:t>Правовая основа содержания курсов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4000" y="5292000"/>
            <a:ext cx="7920000" cy="108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500"/>
              </a:spcAft>
            </a:pPr>
            <a:r>
              <a:rPr sz="1600" b="0">
                <a:solidFill>
                  <a:srgbClr val="F3DDE1"/>
                </a:solidFill>
                <a:latin typeface="Segoe UI"/>
              </a:rPr>
              <a:t>Шесть групп документов, которые письмо называет прямо.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FFFFFF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FFFFFF"/>
                </a:solidFill>
                <a:latin typeface="Segoe UI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ДОКУМЕНТЫ, ОПРЕДЕЛЯЮЩИЕ СОДЕРЖАНИЕ КУРСОВ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Шесть групп актов по письму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5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864000" y="2232000"/>
          <a:ext cx="10465200" cy="21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9816"/>
                <a:gridCol w="4395384"/>
              </a:tblGrid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1">
                          <a:solidFill>
                            <a:srgbClr val="FFFFFF"/>
                          </a:solidFill>
                          <a:latin typeface="Segoe UI"/>
                        </a:rPr>
                        <a:t>Документ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1">
                          <a:solidFill>
                            <a:srgbClr val="FFFFFF"/>
                          </a:solidFill>
                          <a:latin typeface="Segoe UI"/>
                        </a:rPr>
                        <a:t>Тема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0">
                          <a:solidFill>
                            <a:srgbClr val="16181D"/>
                          </a:solidFill>
                          <a:latin typeface="Segoe UI"/>
                        </a:rPr>
                        <a:t>Указ Президента РФ № 809 от 09.11.2022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0">
                          <a:solidFill>
                            <a:srgbClr val="16181D"/>
                          </a:solidFill>
                          <a:latin typeface="Segoe UI"/>
                        </a:rPr>
                        <a:t>традиционные духовно-нравственные ценности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0">
                          <a:solidFill>
                            <a:srgbClr val="16181D"/>
                          </a:solidFill>
                          <a:latin typeface="Segoe UI"/>
                        </a:rPr>
                        <a:t>Указ Президента РФ № 314 от 08.05.2024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0">
                          <a:solidFill>
                            <a:srgbClr val="16181D"/>
                          </a:solidFill>
                          <a:latin typeface="Segoe UI"/>
                        </a:rPr>
                        <a:t>историческое просвещение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0">
                          <a:solidFill>
                            <a:srgbClr val="16181D"/>
                          </a:solidFill>
                          <a:latin typeface="Segoe UI"/>
                        </a:rPr>
                        <a:t>Распоряжение Правительства РФ № 3333-р от 19.11.2024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0">
                          <a:solidFill>
                            <a:srgbClr val="16181D"/>
                          </a:solidFill>
                          <a:latin typeface="Segoe UI"/>
                        </a:rPr>
                        <a:t>математическое и естественно-научное образование до 2030 года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0">
                          <a:solidFill>
                            <a:srgbClr val="16181D"/>
                          </a:solidFill>
                          <a:latin typeface="Segoe UI"/>
                        </a:rPr>
                        <a:t>Распоряжение Правительства РФ № 2958-р от 24.10.2023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0">
                          <a:solidFill>
                            <a:srgbClr val="16181D"/>
                          </a:solidFill>
                          <a:latin typeface="Segoe UI"/>
                        </a:rPr>
                        <a:t>финансовая грамотность до 2030 года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0">
                          <a:solidFill>
                            <a:srgbClr val="16181D"/>
                          </a:solidFill>
                          <a:latin typeface="Segoe UI"/>
                        </a:rPr>
                        <a:t>Концепция исторического просвещения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0">
                          <a:solidFill>
                            <a:srgbClr val="16181D"/>
                          </a:solidFill>
                          <a:latin typeface="Segoe UI"/>
                        </a:rPr>
                        <a:t>протокол коллегии Минпросвещения № 1 от 15.04.2026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0">
                          <a:solidFill>
                            <a:srgbClr val="16181D"/>
                          </a:solidFill>
                          <a:latin typeface="Segoe UI"/>
                        </a:rPr>
                        <a:t>Иные федеральные и региональные акты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0">
                          <a:solidFill>
                            <a:srgbClr val="16181D"/>
                          </a:solidFill>
                          <a:latin typeface="Segoe UI"/>
                        </a:rPr>
                        <a:t>проверяются школой отдельно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edsovet-dokumentacionnaya-nagruzk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gradFill rotWithShape="1">
            <a:gsLst>
              <a:gs pos="0">
                <a:srgbClr val="5A121E">
                  <a:alpha val="92000"/>
                </a:srgbClr>
              </a:gs>
              <a:gs pos="62000">
                <a:srgbClr val="5A121E">
                  <a:alpha val="70399"/>
                </a:srgbClr>
              </a:gs>
              <a:gs pos="100000">
                <a:srgbClr val="5A121E">
                  <a:alpha val="38000"/>
                </a:srgbClr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684000"/>
            <a:ext cx="3600000" cy="216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9600" b="1">
                <a:solidFill>
                  <a:srgbClr val="FFFFFF"/>
                </a:solidFill>
                <a:latin typeface="Georgia"/>
              </a:rPr>
              <a:t>03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3240000"/>
            <a:ext cx="10465200" cy="32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200" b="1" spc="160">
                <a:solidFill>
                  <a:srgbClr val="FFFFFF"/>
                </a:solidFill>
                <a:latin typeface="Segoe UI"/>
              </a:rPr>
              <a:t>РАЗДЕЛ 03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3708000"/>
            <a:ext cx="8280000" cy="180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3800" b="1">
                <a:solidFill>
                  <a:srgbClr val="FFFFFF"/>
                </a:solidFill>
                <a:latin typeface="Georgia"/>
              </a:rPr>
              <a:t>Нагрузка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4000" y="5292000"/>
            <a:ext cx="7920000" cy="108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500"/>
              </a:spcAft>
            </a:pPr>
            <a:r>
              <a:rPr sz="1600" b="0">
                <a:solidFill>
                  <a:srgbClr val="F3DDE1"/>
                </a:solidFill>
                <a:latin typeface="Segoe UI"/>
              </a:rPr>
              <a:t>Потолок в неделю и предельные объёмы за весь уровень обучения.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FFFFFF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FFFFFF"/>
                </a:solidFill>
                <a:latin typeface="Segoe UI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536000" cy="68580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76000" y="1296000"/>
            <a:ext cx="3960000" cy="36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60">
                <a:solidFill>
                  <a:srgbClr val="F3DDE1"/>
                </a:solidFill>
                <a:latin typeface="Segoe UI"/>
              </a:rPr>
              <a:t>НЕДЕЛЬНАЯ НАГРУЗКА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6000" y="1764000"/>
            <a:ext cx="4176000" cy="2015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6000"/>
              </a:lnSpc>
              <a:spcAft>
                <a:spcPts val="0"/>
              </a:spcAft>
            </a:pPr>
            <a:r>
              <a:rPr sz="5000" b="1">
                <a:solidFill>
                  <a:srgbClr val="FFFFFF"/>
                </a:solidFill>
                <a:latin typeface="Georgia"/>
              </a:rPr>
              <a:t>до 10</a:t>
            </a:r>
          </a:p>
          <a:p>
            <a:pPr algn="l">
              <a:lnSpc>
                <a:spcPct val="106000"/>
              </a:lnSpc>
              <a:spcAft>
                <a:spcPts val="0"/>
              </a:spcAft>
            </a:pPr>
            <a:r>
              <a:rPr sz="5000" b="1">
                <a:solidFill>
                  <a:srgbClr val="FFFFFF"/>
                </a:solidFill>
                <a:latin typeface="Georgia"/>
              </a:rPr>
              <a:t>ч/нед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000" y="3960000"/>
            <a:ext cx="3744000" cy="194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500" b="0">
                <a:solidFill>
                  <a:srgbClr val="F3DDE1"/>
                </a:solidFill>
                <a:latin typeface="Segoe UI"/>
              </a:rPr>
              <a:t>Потолок объёма внеурочной деятельности по письму.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56000" y="1152000"/>
            <a:ext cx="6073200" cy="43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4000"/>
              </a:lnSpc>
              <a:spcAft>
                <a:spcPts val="600"/>
              </a:spcAft>
            </a:pPr>
            <a:r>
              <a:rPr sz="1700" b="1">
                <a:solidFill>
                  <a:srgbClr val="16181D"/>
                </a:solidFill>
                <a:latin typeface="Georgia"/>
              </a:rPr>
              <a:t>Минимальный порог не установлен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56000" y="1512000"/>
            <a:ext cx="6073200" cy="79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300" b="0">
                <a:solidFill>
                  <a:srgbClr val="6B6F76"/>
                </a:solidFill>
                <a:latin typeface="Segoe UI"/>
              </a:rPr>
              <a:t>Письмо задаёт только верхнюю границу — до 10 часов в неделю. Нижнюю границу школа определяет самостоятельно.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ПРЕДЕЛЬНЫЕ ОБЪЁМЫ ЗА ВЕСЬ УРОВЕНЬ ОБУЧЕНИЯ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Часов — не больше, чем в письме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8</a:t>
            </a:r>
          </a:p>
        </p:txBody>
      </p:sp>
      <p:sp>
        <p:nvSpPr>
          <p:cNvPr id="8" name="Rectangle 7"/>
          <p:cNvSpPr/>
          <p:nvPr/>
        </p:nvSpPr>
        <p:spPr>
          <a:xfrm>
            <a:off x="864000" y="2268000"/>
            <a:ext cx="3356400" cy="2376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4000" y="2268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44000" y="2448000"/>
            <a:ext cx="2996400" cy="1015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</a:pPr>
            <a:r>
              <a:rPr sz="5600" b="1">
                <a:solidFill>
                  <a:srgbClr val="8B1E2D"/>
                </a:solidFill>
                <a:latin typeface="Georgia"/>
              </a:rPr>
              <a:t>1350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44000" y="3517200"/>
            <a:ext cx="2996400" cy="251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6000"/>
              </a:lnSpc>
              <a:spcAft>
                <a:spcPts val="600"/>
              </a:spcAft>
            </a:pPr>
            <a:r>
              <a:rPr sz="1600" b="1">
                <a:solidFill>
                  <a:srgbClr val="16181D"/>
                </a:solidFill>
                <a:latin typeface="Georgia"/>
              </a:rPr>
              <a:t>НОО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44000" y="3826800"/>
            <a:ext cx="2996400" cy="72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часов за 4 года обучения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418400" y="2268000"/>
            <a:ext cx="3356400" cy="2376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418400" y="2268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598400" y="2448000"/>
            <a:ext cx="2996400" cy="1015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</a:pPr>
            <a:r>
              <a:rPr sz="5600" b="1">
                <a:solidFill>
                  <a:srgbClr val="8B1E2D"/>
                </a:solidFill>
                <a:latin typeface="Georgia"/>
              </a:rPr>
              <a:t>1700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98400" y="3517200"/>
            <a:ext cx="2996400" cy="251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6000"/>
              </a:lnSpc>
              <a:spcAft>
                <a:spcPts val="600"/>
              </a:spcAft>
            </a:pPr>
            <a:r>
              <a:rPr sz="1600" b="1">
                <a:solidFill>
                  <a:srgbClr val="16181D"/>
                </a:solidFill>
                <a:latin typeface="Georgia"/>
              </a:rPr>
              <a:t>ООО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98400" y="3826800"/>
            <a:ext cx="2996400" cy="72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часов за 5 лет обучения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972800" y="2268000"/>
            <a:ext cx="3356400" cy="2376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7972800" y="2268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152800" y="2448000"/>
            <a:ext cx="2996400" cy="1015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</a:pPr>
            <a:r>
              <a:rPr sz="5600" b="1">
                <a:solidFill>
                  <a:srgbClr val="8B1E2D"/>
                </a:solidFill>
                <a:latin typeface="Georgia"/>
              </a:rPr>
              <a:t>680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152800" y="3517200"/>
            <a:ext cx="2996400" cy="251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6000"/>
              </a:lnSpc>
              <a:spcAft>
                <a:spcPts val="600"/>
              </a:spcAft>
            </a:pPr>
            <a:r>
              <a:rPr sz="1600" b="1">
                <a:solidFill>
                  <a:srgbClr val="16181D"/>
                </a:solidFill>
                <a:latin typeface="Georgia"/>
              </a:rPr>
              <a:t>СОО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152800" y="3826800"/>
            <a:ext cx="2996400" cy="72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часов за 2 года обучения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vgustovskiy-pedsovet-20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gradFill rotWithShape="1">
            <a:gsLst>
              <a:gs pos="0">
                <a:srgbClr val="5A121E">
                  <a:alpha val="92000"/>
                </a:srgbClr>
              </a:gs>
              <a:gs pos="62000">
                <a:srgbClr val="5A121E">
                  <a:alpha val="70399"/>
                </a:srgbClr>
              </a:gs>
              <a:gs pos="100000">
                <a:srgbClr val="5A121E">
                  <a:alpha val="38000"/>
                </a:srgbClr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684000"/>
            <a:ext cx="3600000" cy="216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9600" b="1">
                <a:solidFill>
                  <a:srgbClr val="FFFFFF"/>
                </a:solidFill>
                <a:latin typeface="Georgia"/>
              </a:rPr>
              <a:t>04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3240000"/>
            <a:ext cx="10465200" cy="32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200" b="1" spc="160">
                <a:solidFill>
                  <a:srgbClr val="FFFFFF"/>
                </a:solidFill>
                <a:latin typeface="Segoe UI"/>
              </a:rPr>
              <a:t>РАЗДЕЛ 04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3708000"/>
            <a:ext cx="8280000" cy="180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3800" b="1">
                <a:solidFill>
                  <a:srgbClr val="FFFFFF"/>
                </a:solidFill>
                <a:latin typeface="Georgia"/>
              </a:rPr>
              <a:t>Обязательные и приоритетные курсы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4000" y="5292000"/>
            <a:ext cx="7920000" cy="108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500"/>
              </a:spcAft>
            </a:pPr>
            <a:r>
              <a:rPr sz="1600" b="0">
                <a:solidFill>
                  <a:srgbClr val="F3DDE1"/>
                </a:solidFill>
                <a:latin typeface="Segoe UI"/>
              </a:rPr>
              <a:t>Перечень по классам, часам и профилям обучения.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FFFFFF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FFFFFF"/>
                </a:solidFill>
                <a:latin typeface="Segoe UI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