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32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Титул: тема собрания и правовое основание.</a:t>
            </a:r>
          </a:p>
          <a:p/>
          <a:p>
            <a:r>
              <a:t>ГОТОВЫЙ ТЕКСТ ВСЛУХ: Добрый вечер. Сегодня мы говорим о социально-психологическом тестировании — процедуре, которую школа проводит ежегодно и которая касается ваших детей начиная с седьмого класса. Я расскажу, зачем оно нужно, как проходит, что происходит с ответами и почему участие полностью добровольное. В конце вы получите памятку и бланки, чтобы принять решение спокойно.</a:t>
            </a:r>
          </a:p>
          <a:p/>
          <a:p>
            <a:r>
              <a:t>ДОБАВЬТЕ ОТ СЕБЯ: Назовите себя, свою должность и классы, которых касается тестирование в этом году.</a:t>
            </a:r>
          </a:p>
          <a:p/>
          <a:p>
            <a:r>
              <a:t>ВРЕМЯ: 1 минута.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Маршрут результатов после тестирования.</a:t>
            </a:r>
          </a:p>
          <a:p/>
          <a:p>
            <a:r>
              <a:t>ГОТОВЫЙ ТЕКСТ ВСЛУХ: В течение трёх рабочих дней школа направляет в региональный орган управления образованием акт передачи результатов. Сведений, позволяющих установить личность ребёнка, в пакете нет. Региональный орган принимает результаты, анализирует их и уже сам формирует итоговые обобщённые сведения. Порядок обратной связи по конкретному ребёнку зависит от применяемой методики — если вам это важно, обратитесь к нашему педагогу-психологу.</a:t>
            </a:r>
          </a:p>
          <a:p/>
          <a:p>
            <a:r>
              <a:t>ДОБАВЬТЕ ОТ СЕБЯ: Скажите, как именно родитель может обратиться за разъяснением результата.</a:t>
            </a:r>
          </a:p>
          <a:p/>
          <a:p>
            <a:r>
              <a:t>ВРЕМЯ: 2 минуты.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Статус результата.</a:t>
            </a:r>
          </a:p>
          <a:p/>
          <a:p>
            <a:r>
              <a:t>ГОТОВЫЙ ТЕКСТ ВСЛУХ: Результат тестирования — не диагноз и не доказательство чего-либо. Он показывает вероятность, а не факт. Никого не поставят на учёт и не накажут по итогам анкеты. По итогам школа может предложить помощь психолога — она оказывается по вашему заявлению или письменному согласию. Закон предусматривает и другой маршрут: при выявлении незаконного потребления возможно направление в специализированную медицинскую организацию, и для этого нужно отдельное согласие — ваше или самого подростка с пятнадцати лет.</a:t>
            </a:r>
          </a:p>
          <a:p/>
          <a:p>
            <a:r>
              <a:t>ДОБАВЬТЕ ОТ СЕБЯ: Расскажите, какая помощь доступна в школе: психолог, социальный педагог, часы приёма.</a:t>
            </a:r>
          </a:p>
          <a:p/>
          <a:p>
            <a:r>
              <a:t>ВРЕМЯ: 2 минуты.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Право родителя присутствовать при тестировании.</a:t>
            </a:r>
          </a:p>
          <a:p/>
          <a:p>
            <a:r>
              <a:t>ГОТОВЫЙ ТЕКСТ ВСЛУХ: Если вы хотите увидеть процедуру своими глазами, Порядок допускает присутствие в кабинете в качестве наблюдателей родителей тех обучающихся, кто участвует в тестировании. Сообщите заранее классному руководителю — мы согласуем время и кабинет.</a:t>
            </a:r>
          </a:p>
          <a:p/>
          <a:p>
            <a:r>
              <a:t>ДОБАВЬТЕ ОТ СЕБЯ: Назовите, кому и до какого числа сообщить о желании присутствовать.</a:t>
            </a:r>
          </a:p>
          <a:p/>
          <a:p>
            <a:r>
              <a:t>ВРЕМЯ: 2 минуты.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Блок вопросов от родителей.</a:t>
            </a:r>
          </a:p>
          <a:p/>
          <a:p>
            <a:r>
              <a:t>ГОТОВЫЙ ТЕКСТ ВСЛУХ: Теперь отвечу на ваши вопросы. Если вопрос личный и касается конкретно вашего ребёнка, давайте обсудим его отдельно после собрания — так будет правильнее. Все контакты и краткое содержание сегодняшнего разговора есть в памятке, которую вы получите.</a:t>
            </a:r>
          </a:p>
          <a:p/>
          <a:p>
            <a:r>
              <a:t>ДОБАВЬТЕ ОТ СЕБЯ: Отведите на вопросы реальное время и не сворачивайте блок досрочно.</a:t>
            </a:r>
          </a:p>
          <a:p/>
          <a:p>
            <a:r>
              <a:t>ВРЕМЯ: 5–7 минут.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Завершение: что делать дальше.</a:t>
            </a:r>
          </a:p>
          <a:p/>
          <a:p>
            <a:r>
              <a:t>ГОТОВЫЙ ТЕКСТ ВСЛУХ: Спасибо за внимание. Сейчас классные руководители раздадут памятку и бланки. Подписывать прямо сейчас не нужно: возьмите домой, прочитайте, обсудите. Напомню: за ребёнка младше пятнадцати лет решение принимаете вы, с пятнадцати лет — он сам. Согласие и отказ одинаково нормальны, школа отнесётся к решению с уважением.</a:t>
            </a:r>
          </a:p>
          <a:p/>
          <a:p>
            <a:r>
              <a:t>ДОБАВЬТЕ ОТ СЕБЯ: Назовите дату, к которой ждёте бланки, и имя человека, которому их передать.</a:t>
            </a:r>
          </a:p>
          <a:p/>
          <a:p>
            <a:r>
              <a:t>ВРЕМЯ: 1 минута.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Цель процедуры и норма, которая её устанавливает.</a:t>
            </a:r>
          </a:p>
          <a:p/>
          <a:p>
            <a:r>
              <a:t>ГОТОВЫЙ ТЕКСТ ВСЛУХ: Тестирование проводится по федеральному закону о наркотических средствах: раннее выявление незаконного потребления отнесено к профилактике. Его задача — не найти виноватых и не поставить ребёнку клеймо, а увидеть, у каких групп подростков есть риск, и вовремя предложить помощь. По итогам тестирования школа не получает поимённый список тех, кто что-то употребляет: оно определяет вероятность вовлечения, а анкеты после завершения обезличиваются.</a:t>
            </a:r>
          </a:p>
          <a:p/>
          <a:p>
            <a:r>
              <a:t>ДОБАВЬТЕ ОТ СЕБЯ: Приведите пример, как результаты прошлых лет помогли перестроить работу с классами.</a:t>
            </a:r>
          </a:p>
          <a:p/>
          <a:p>
            <a:r>
              <a:t>ВРЕМЯ: 2 минуты.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Федеральный период проведения и срок действия Порядка.</a:t>
            </a:r>
          </a:p>
          <a:p/>
          <a:p>
            <a:r>
              <a:t>ГОТОВЫЙ ТЕКСТ ВСЛУХ: Федеральный Порядок устанавливает период: тестирование проводится ежегодно с первого сентября по пятнадцатое ноября. Конкретные даты внутри этого окна школа назначает своим приказом с учётом регионального календаря. Отдельно скажу: действие самого Порядка продлено до первого марта две тысячи тридцать второго года, то есть правила стабильны.</a:t>
            </a:r>
          </a:p>
          <a:p/>
          <a:p>
            <a:r>
              <a:t>ДОБАВЬТЕ ОТ СЕБЯ: Назовите конкретные даты, на которые тестирование назначено в вашей школе.</a:t>
            </a:r>
          </a:p>
          <a:p/>
          <a:p>
            <a:r>
              <a:t>ВРЕМЯ: 2 минуты.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Два условия участия: возраст и класс.</a:t>
            </a:r>
          </a:p>
          <a:p/>
          <a:p>
            <a:r>
              <a:t>ГОТОВЫЙ ТЕКСТ ВСЛУХ: Тестирование касается обучающихся, которым исполнилось тринадцать лет, и только начиная с седьмого класса. Оба условия действуют одновременно. Если ребёнку тринадцать, но он в шестом классе, он не участвует. Возраст считается на день проведения, а не на первое сентября.</a:t>
            </a:r>
          </a:p>
          <a:p/>
          <a:p>
            <a:r>
              <a:t>ДОБАВЬТЕ ОТ СЕБЯ: Назовите, какие именно классы вашей школы попадают в список в этом году.</a:t>
            </a:r>
          </a:p>
          <a:p/>
          <a:p>
            <a:r>
              <a:t>ВРЕМЯ: 2 минуты.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Кто подписывает согласие в зависимости от возраста.</a:t>
            </a:r>
          </a:p>
          <a:p/>
          <a:p>
            <a:r>
              <a:t>ГОТОВЫЙ ТЕКСТ ВСЛУХ: Ни один ребёнок не будет тестироваться без письменного согласия. Если подростку меньше пятнадцати лет, согласие даёте вы, родители. Если пятнадцать уже исполнилось, решение принимает он сам — таков закон, и школа не вправе требовать в этом случае вашу подпись. Списки участников составляются только после того, как согласия собраны.</a:t>
            </a:r>
          </a:p>
          <a:p/>
          <a:p>
            <a:r>
              <a:t>ДОБАВЬТЕ ОТ СЕБЯ: Скажите, до какого числа вы просите вернуть бланки классному руководителю.</a:t>
            </a:r>
          </a:p>
          <a:p/>
          <a:p>
            <a:r>
              <a:t>ВРЕМЯ: 3 минуты.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Добровольность участия и последствия отказа.</a:t>
            </a:r>
          </a:p>
          <a:p/>
          <a:p>
            <a:r>
              <a:t>ГОТОВЫЙ ТЕКСТ ВСЛУХ: Участие добровольное. Отказ — это ваше право, и он ничем не грозит ребёнку: ни оценками, ни постановкой на внутришкольный учёт, ни разговорами в кабинете директора. Ребёнок вправе прекратить заполнение в любой момент, просто сказав об этом. Мы не будем ни уговаривать, ни выяснять причины отказа.</a:t>
            </a:r>
          </a:p>
          <a:p/>
          <a:p>
            <a:r>
              <a:t>ДОБАВЬТЕ ОТ СЕБЯ: Подтвердите это своими словами: отказ не влечёт последствий именно в вашей школе.</a:t>
            </a:r>
          </a:p>
          <a:p/>
          <a:p>
            <a:r>
              <a:t>ВРЕМЯ: 2 минуты.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Организация самой процедуры.</a:t>
            </a:r>
          </a:p>
          <a:p/>
          <a:p>
            <a:r>
              <a:t>ГОТОВЫЙ ТЕКСТ ВСЛУХ: Это анкета с вопросами, которую подростки заполняют на бумаге или в электронном виде. Продолжительность зависит от применяемой методики; её вместе с условиями сообщат перед началом — это требование Порядка. В каждом кабинете присутствует член комиссии из работников школы.</a:t>
            </a:r>
          </a:p>
          <a:p/>
          <a:p>
            <a:r>
              <a:t>ДОБАВЬТЕ ОТ СЕБЯ: Скажите, в какой форме будет проходить тестирование у вас и в какие дни.</a:t>
            </a:r>
          </a:p>
          <a:p/>
          <a:p>
            <a:r>
              <a:t>ВРЕМЯ: 2 минуты.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Обезличивание анкет и реквизиты пакета.</a:t>
            </a:r>
          </a:p>
          <a:p/>
          <a:p>
            <a:r>
              <a:t>ГОТОВЫЙ ТЕКСТ ВСЛУХ: Ответы обезличиваются. Заполненные анкеты складывают в пакет, и на нём указывают только название и адрес школы, класс, количество участников, дату и время, а также подписи членов комиссии. Фамилий обучающихся на пакете нет. Ответы конфиденциальны: после завершения тестирования анкеты обезличиваются и комплектуются в режиме, который установлен Порядком, и содержание анкеты вашего ребёнка не обсуждается с другими родителями.</a:t>
            </a:r>
          </a:p>
          <a:p/>
          <a:p>
            <a:r>
              <a:t>ДОБАВЬТЕ ОТ СЕБЯ: Покажите пустой бланк анкеты, если он у вас есть, чтобы снять тревогу.</a:t>
            </a:r>
          </a:p>
          <a:p/>
          <a:p>
            <a:r>
              <a:t>ВРЕМЯ: 2 минуты.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Хранение согласий и ограничение доступа.</a:t>
            </a:r>
          </a:p>
          <a:p/>
          <a:p>
            <a:r>
              <a:t>ГОТОВЫЙ ТЕКСТ ВСЛУХ: Подписанные вами согласия хранятся в школе до момента отчисления обучающегося, в закрытом месте; доступ к ним имеют только те работники, кому это нужно по должности. Это отдельное требование Порядка, и за его соблюдение отвечает лично директор.</a:t>
            </a:r>
          </a:p>
          <a:p/>
          <a:p>
            <a:r>
              <a:t>ДОБАВЬТЕ ОТ СЕБЯ: Назовите, кто у вас отвечает за защиту персональных данных и как с ним связаться.</a:t>
            </a:r>
          </a:p>
          <a:p/>
          <a:p>
            <a:r>
              <a:t>ВРЕМЯ: 2 минуты.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Relationship Id="rId3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1A1C22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413999" cy="6858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36000" y="1944000"/>
            <a:ext cx="10177200" cy="18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4400" b="1">
                <a:solidFill>
                  <a:srgbClr val="FFFFFF"/>
                </a:solidFill>
                <a:latin typeface="Georgia"/>
              </a:rPr>
              <a:t>Социально-психологическое</a:t>
            </a:r>
          </a:p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4400" b="1">
                <a:solidFill>
                  <a:srgbClr val="FFFFFF"/>
                </a:solidFill>
                <a:latin typeface="Georgia"/>
              </a:rPr>
              <a:t>тестирование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6000" y="3636000"/>
            <a:ext cx="9817200" cy="108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2200" b="0">
                <a:solidFill>
                  <a:srgbClr val="E6E3E0"/>
                </a:solidFill>
                <a:latin typeface="Georgia"/>
              </a:rPr>
              <a:t>Родительское собрание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6000" y="5994000"/>
            <a:ext cx="98172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1200" b="0">
                <a:solidFill>
                  <a:srgbClr val="E6E3E0"/>
                </a:solidFill>
                <a:latin typeface="Segoe UI"/>
              </a:rPr>
              <a:t>Приказ Минпросвещения России от 20.02.2020 № 59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1A1C22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413999" cy="6858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36000" y="2232000"/>
            <a:ext cx="10177200" cy="18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Что с результатами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6000" y="3672000"/>
            <a:ext cx="9817200" cy="108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2000" b="0">
                <a:solidFill>
                  <a:srgbClr val="E6E3E0"/>
                </a:solidFill>
                <a:latin typeface="Georgia"/>
              </a:rPr>
              <a:t>Передаются обезличенными,</a:t>
            </a:r>
          </a:p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2000" b="0">
                <a:solidFill>
                  <a:srgbClr val="E6E3E0"/>
                </a:solidFill>
                <a:latin typeface="Georgia"/>
              </a:rPr>
              <a:t>актом — за три рабочих дня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6000" y="5994000"/>
            <a:ext cx="98172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1200" b="0">
                <a:solidFill>
                  <a:srgbClr val="E6E3E0"/>
                </a:solidFill>
                <a:latin typeface="Segoe UI"/>
              </a:rPr>
              <a:t>Пункты 13–15 Порядка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1A1C22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413999" cy="6858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36000" y="2232000"/>
            <a:ext cx="10177200" cy="18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Это не диагноз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6000" y="3672000"/>
            <a:ext cx="9817200" cy="108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2000" b="0">
                <a:solidFill>
                  <a:srgbClr val="E6E3E0"/>
                </a:solidFill>
                <a:latin typeface="Georgia"/>
              </a:rPr>
              <a:t>Результат не основание для наказания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6000" y="5994000"/>
            <a:ext cx="98172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1200" b="0">
                <a:solidFill>
                  <a:srgbClr val="E6E3E0"/>
                </a:solidFill>
                <a:latin typeface="Segoe UI"/>
              </a:rPr>
              <a:t>Инструмент профилактики и помощи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1A1C22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413999" cy="6858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36000" y="2232000"/>
            <a:ext cx="10177200" cy="18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Вы можете присутствовать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6000" y="3672000"/>
            <a:ext cx="9817200" cy="108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2000" b="0">
                <a:solidFill>
                  <a:srgbClr val="E6E3E0"/>
                </a:solidFill>
                <a:latin typeface="Georgia"/>
              </a:rPr>
              <a:t>Порядок допускает присутствие</a:t>
            </a:r>
          </a:p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2000" b="0">
                <a:solidFill>
                  <a:srgbClr val="E6E3E0"/>
                </a:solidFill>
                <a:latin typeface="Georgia"/>
              </a:rPr>
              <a:t>родителя как наблюдателя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6000" y="5994000"/>
            <a:ext cx="98172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1200" b="0">
                <a:solidFill>
                  <a:srgbClr val="E6E3E0"/>
                </a:solidFill>
                <a:latin typeface="Segoe UI"/>
              </a:rPr>
              <a:t>Пункт 10 Порядка — для родителей участвующих обучающихся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1A1C22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413999" cy="6858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36000" y="2232000"/>
            <a:ext cx="10177200" cy="18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Вопросы и ответы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6000" y="3672000"/>
            <a:ext cx="9817200" cy="108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2000" b="0">
                <a:solidFill>
                  <a:srgbClr val="E6E3E0"/>
                </a:solidFill>
                <a:latin typeface="Georgia"/>
              </a:rPr>
              <a:t>Спросите сейчас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6000" y="5994000"/>
            <a:ext cx="98172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1200" b="0">
                <a:solidFill>
                  <a:srgbClr val="E6E3E0"/>
                </a:solidFill>
                <a:latin typeface="Segoe UI"/>
              </a:rPr>
              <a:t>Контакты школы указаны в памятке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1A1C22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413999" cy="6858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36000" y="1944000"/>
            <a:ext cx="10177200" cy="18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4400" b="1">
                <a:solidFill>
                  <a:srgbClr val="FFFFFF"/>
                </a:solidFill>
                <a:latin typeface="Georgia"/>
              </a:rPr>
              <a:t>Спасибо за внимание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6000" y="3636000"/>
            <a:ext cx="9817200" cy="108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2200" b="0">
                <a:solidFill>
                  <a:srgbClr val="E6E3E0"/>
                </a:solidFill>
                <a:latin typeface="Georgia"/>
              </a:rPr>
              <a:t>Решение принимает тот, кто даёт согласие:</a:t>
            </a:r>
          </a:p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2200" b="0">
                <a:solidFill>
                  <a:srgbClr val="E6E3E0"/>
                </a:solidFill>
                <a:latin typeface="Georgia"/>
              </a:rPr>
              <a:t>родитель — до 15 лет, сам подросток — с 15 лет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6000" y="5994000"/>
            <a:ext cx="98172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1200" b="0">
                <a:solidFill>
                  <a:srgbClr val="E6E3E0"/>
                </a:solidFill>
                <a:latin typeface="Segoe UI"/>
              </a:rPr>
              <a:t>Бланки раздадим после собрания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1A1C22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413999" cy="6858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36000" y="2232000"/>
            <a:ext cx="10177200" cy="18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Зачем это нужно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6000" y="3672000"/>
            <a:ext cx="9817200" cy="108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2000" b="0">
                <a:solidFill>
                  <a:srgbClr val="E6E3E0"/>
                </a:solidFill>
                <a:latin typeface="Georgia"/>
              </a:rPr>
              <a:t>Раннее выявление рисков, а не поиск виноватых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6000" y="5994000"/>
            <a:ext cx="98172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1200" b="0">
                <a:solidFill>
                  <a:srgbClr val="E6E3E0"/>
                </a:solidFill>
                <a:latin typeface="Segoe UI"/>
              </a:rPr>
              <a:t>Пункт 1 статьи 53.4 Федерального закона от 08.01.1998 № 3-ФЗ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1A1C22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413999" cy="6858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36000" y="2232000"/>
            <a:ext cx="10177200" cy="18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Когда проводится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6000" y="3672000"/>
            <a:ext cx="9817200" cy="108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2000" b="0">
                <a:solidFill>
                  <a:srgbClr val="E6E3E0"/>
                </a:solidFill>
                <a:latin typeface="Georgia"/>
              </a:rPr>
              <a:t>Ежегодно с 1 сентября по 15 ноября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6000" y="5994000"/>
            <a:ext cx="98172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1200" b="0">
                <a:solidFill>
                  <a:srgbClr val="E6E3E0"/>
                </a:solidFill>
                <a:latin typeface="Segoe UI"/>
              </a:rPr>
              <a:t>Пункт 4 Порядка; Порядок действует до 1 марта 2032 года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1A1C22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413999" cy="6858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36000" y="2232000"/>
            <a:ext cx="10177200" cy="18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Кого тестируют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6000" y="3672000"/>
            <a:ext cx="9817200" cy="108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2000" b="0">
                <a:solidFill>
                  <a:srgbClr val="E6E3E0"/>
                </a:solidFill>
                <a:latin typeface="Georgia"/>
              </a:rPr>
              <a:t>С 13 лет и начиная с 7 класса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6000" y="5994000"/>
            <a:ext cx="98172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1200" b="0">
                <a:solidFill>
                  <a:srgbClr val="E6E3E0"/>
                </a:solidFill>
                <a:latin typeface="Segoe UI"/>
              </a:rPr>
              <a:t>Оба условия одновременно (пункт 2 Порядка)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1A1C22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413999" cy="6858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36000" y="2232000"/>
            <a:ext cx="10177200" cy="18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Только с согласия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6000" y="3672000"/>
            <a:ext cx="9817200" cy="108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2000" b="0">
                <a:solidFill>
                  <a:srgbClr val="E6E3E0"/>
                </a:solidFill>
                <a:latin typeface="Georgia"/>
              </a:rPr>
              <a:t>До 15 лет — родитель,</a:t>
            </a:r>
          </a:p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2000" b="0">
                <a:solidFill>
                  <a:srgbClr val="E6E3E0"/>
                </a:solidFill>
                <a:latin typeface="Georgia"/>
              </a:rPr>
              <a:t>с 15 лет — сам подросток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6000" y="5994000"/>
            <a:ext cx="98172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1200" b="0">
                <a:solidFill>
                  <a:srgbClr val="E6E3E0"/>
                </a:solidFill>
                <a:latin typeface="Segoe UI"/>
              </a:rPr>
              <a:t>Пункт 3 Порядка; пункт 2 статьи 53.4 закона № 3-ФЗ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1A1C22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413999" cy="6858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36000" y="2232000"/>
            <a:ext cx="10177200" cy="18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Участие добровольное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6000" y="3672000"/>
            <a:ext cx="9817200" cy="108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2000" b="0">
                <a:solidFill>
                  <a:srgbClr val="E6E3E0"/>
                </a:solidFill>
                <a:latin typeface="Georgia"/>
              </a:rPr>
              <a:t>Отказ ничем не грозит ребёнку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6000" y="5994000"/>
            <a:ext cx="98172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1200" b="0">
                <a:solidFill>
                  <a:srgbClr val="E6E3E0"/>
                </a:solidFill>
                <a:latin typeface="Segoe UI"/>
              </a:rPr>
              <a:t>Без последствий для оценок и внутришкольного учёта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1A1C22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413999" cy="6858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36000" y="2232000"/>
            <a:ext cx="10177200" cy="18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Как проходит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6000" y="3672000"/>
            <a:ext cx="9817200" cy="108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2000" b="0">
                <a:solidFill>
                  <a:srgbClr val="E6E3E0"/>
                </a:solidFill>
                <a:latin typeface="Georgia"/>
              </a:rPr>
              <a:t>Анкета с вопросами</a:t>
            </a:r>
          </a:p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2000" b="0">
                <a:solidFill>
                  <a:srgbClr val="E6E3E0"/>
                </a:solidFill>
                <a:latin typeface="Georgia"/>
              </a:rPr>
              <a:t>в назначенное школой время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6000" y="5994000"/>
            <a:ext cx="98172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1200" b="0">
                <a:solidFill>
                  <a:srgbClr val="E6E3E0"/>
                </a:solidFill>
                <a:latin typeface="Segoe UI"/>
              </a:rPr>
              <a:t>Условия и продолжительность сообщат перед началом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1A1C22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413999" cy="6858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36000" y="2232000"/>
            <a:ext cx="10177200" cy="18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Анкеты обезличены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6000" y="3672000"/>
            <a:ext cx="9817200" cy="108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2000" b="0">
                <a:solidFill>
                  <a:srgbClr val="E6E3E0"/>
                </a:solidFill>
                <a:latin typeface="Georgia"/>
              </a:rPr>
              <a:t>В пакете нет фамилий обучающихся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6000" y="5994000"/>
            <a:ext cx="98172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1200" b="0">
                <a:solidFill>
                  <a:srgbClr val="E6E3E0"/>
                </a:solidFill>
                <a:latin typeface="Segoe UI"/>
              </a:rPr>
              <a:t>Пункт 13 Порядка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1A1C22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413999" cy="6858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36000" y="2232000"/>
            <a:ext cx="10177200" cy="18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Где хранятся данные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6000" y="3672000"/>
            <a:ext cx="9817200" cy="108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2000" b="0">
                <a:solidFill>
                  <a:srgbClr val="E6E3E0"/>
                </a:solidFill>
                <a:latin typeface="Georgia"/>
              </a:rPr>
              <a:t>Согласия — в школе, доступ ограничен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6000" y="5994000"/>
            <a:ext cx="98172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1200" b="0">
                <a:solidFill>
                  <a:srgbClr val="E6E3E0"/>
                </a:solidFill>
                <a:latin typeface="Segoe UI"/>
              </a:rPr>
              <a:t>До момента отчисления обучающегося (пункт 14 Порядка)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Социально-психологическое тестирование: родительское собрание</dc:title>
  <dc:subject>Приказ Минпросвещения России от 20.02.2020 № 59 (в редакции приказов № 703 и № 168)</dc:subject>
  <dc:creator>директоршколы.рф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