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32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тема заседания, дата, председатель и секретарь.</a:t>
            </a:r>
          </a:p>
          <a:p/>
          <a:p>
            <a:r>
              <a:t>РЕЧЬ: «Добрый день, коллеги. По листу регистрации присутствует [число] из [число] педагогических работников — кворум есть. У сегодняшнего заседания один вопрос. Не тема, а именно вопрос, на который мы должны дать ответ решением. Заседание закончится не записью «принять к сведению», а перечнем практик с ответственными, сроками и контрольной датой».</a:t>
            </a:r>
          </a:p>
          <a:p/>
          <a:p>
            <a:r>
              <a:t>СВОИМИ СЛОВАМИ: впишите наименование школы, дату, фамилии председателя и секретаря. Назовите фактическое число присутствующих по листу регистрации.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пустая матрица сравнения, заполняется в зале.</a:t>
            </a:r>
          </a:p>
          <a:p/>
          <a:p>
            <a:r>
              <a:t>РЕЧЬ: «Спикеры докладывают по две минуты, а мы заполняем матрицу. По каждому критерию ноль, один или два. Две практики с наибольшим итогом идут в решение».</a:t>
            </a:r>
          </a:p>
          <a:p/>
          <a:p>
            <a:r>
              <a:t>СВОИМИ СЛОВАМИ: ⛔ решите ЗАРАНЕЕ, как заполняете. Либо откройте файл в режиме правки (не показа) и вписывайте прямо в таблицу, либо секретарь считает у себя, а на экране матрица остаётся пустой. Пробовать разобраться с этим в зале — потерять пять минут.</a:t>
            </a:r>
          </a:p>
          <a:p/>
          <a:p>
            <a:r>
              <a:t>ВРЕМЯ: 12 мин (доклады спикеров и заполнение).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разделитель части «решение».</a:t>
            </a:r>
          </a:p>
          <a:p/>
          <a:p>
            <a:r>
              <a:t>РЕЧЬ: «Переходим к решению. Правило одно: формулировку читаем вслух до голосования, а не пишем после заседания. Секретарь, пишущий потом, формулирует то, что понял, а не то, о чём мы договорились».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пятичастная формула пункта решения.</a:t>
            </a:r>
          </a:p>
          <a:p/>
          <a:p>
            <a:r>
              <a:t>РЕЧЬ: «Пункт решения состоит из пяти частей. Пятая — чем подтверждается — важнее, чем кажется: без неё через два месяца невозможно установить, сделано или нет. Поручение без способа подтверждения не выполняется — не потому, что кто-то не хочет, а потому что никто не заметит разницы».</a:t>
            </a:r>
          </a:p>
          <a:p/>
          <a:p>
            <a:r>
              <a:t>СВОИМИ СЛОВАМИ: не требуется.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две колонки — «нельзя» и «можно».</a:t>
            </a:r>
          </a:p>
          <a:p/>
          <a:p>
            <a:r>
              <a:t>РЕЧЬ: «Слева — типовая запись, которую мы больше не используем. Справа — та же мысль, записанная исполнимо. Разница не в строгости, а в том, что правую запись можно выполнить и проверить. Левая держится в протоколах годами именно потому, что её невозможно не выполнить: она ни к чему не обязывает».</a:t>
            </a:r>
          </a:p>
          <a:p/>
          <a:p>
            <a:r>
              <a:t>СВОИМИ СЛОВАМИ: не требуется.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пункт 1 проекта решения по пятичастной формуле.</a:t>
            </a:r>
          </a:p>
          <a:p/>
          <a:p>
            <a:r>
              <a:t>РЕЧЬ: читается ДОСЛОВНО и целиком, не пересказом: «Пункт первый проекта решения. Действие: с пятнадцатого сентября учителя-предметники пятых — восьмых классов при выдаче объёмного задания дают его первые два-три шага в готовом виде. Результат: ученик начинает работу самостоятельно. Ответственный: заместитель директора по учебно-воспитательной работе [фамилия]. Срок: пилот тридцать дней, до пятнадцатого октября. Подтверждается выборочным просмотром двадцати работ и опросом трёх классов. Отдельная отчётность не вводится. Контрольная дата — двадцатое октября. Вопросы по формулировке есть?»</a:t>
            </a:r>
          </a:p>
          <a:p/>
          <a:p>
            <a:r>
              <a:t>СВОИМИ СЛОВАМИ: замените практику на ту, что победила в матрице, впишите фамилию и даты. ⛔ Читайте вслух ДО голосования — это главное правило заседания.</a:t>
            </a:r>
          </a:p>
          <a:p/>
          <a:p>
            <a:r>
              <a:t>ВРЕМЯ: 4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пункт 2 проекта решения.</a:t>
            </a:r>
          </a:p>
          <a:p/>
          <a:p>
            <a:r>
              <a:t>РЕЧЬ: читается дословно, так же как пункт 1.</a:t>
            </a:r>
          </a:p>
          <a:p/>
          <a:p>
            <a:r>
              <a:t>СВОИМИ СЛОВАМИ: замените на вторую практику-победителя. Обратите внимание на строку «чем подтверждается»: три листа в общей папке — это продукт работы, а не отчёт о работе. Разница принципиальная: продукт педагог делает и так, отчёт пришлось бы писать дополнительно.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три исхода пилота и контрольная дата.</a:t>
            </a:r>
          </a:p>
          <a:p/>
          <a:p>
            <a:r>
              <a:t>РЕЧЬ: «Контрольная дата — двадцатое октября. К ней возможны три исхода, все три названы заранее: продолжаем, корректируем, сворачиваем. Обращаю внимание на третий: свернуть — нормальный исход пилота, а не провал и не повод для оргвыводов. Если мы не назовём его сейчас, любой наш пилот станет вечной обязанностью, и это будет последний педсовет, на котором вы соглашаетесь что-то пробовать».</a:t>
            </a:r>
          </a:p>
          <a:p/>
          <a:p>
            <a:r>
              <a:t>СВОИМИ СЛОВАМИ: назовите свою контрольную дату и того, кто докладывает.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поля результатов голосования.</a:t>
            </a:r>
          </a:p>
          <a:p/>
          <a:p>
            <a:r>
              <a:t>РЕЧЬ: «Формулировка прочитана, вопросы сняты. Ставлю проект решения на голосование. Кто за — прошу поднять руки. Кто против. Кто воздержался. Решение принято [не принято]. Секретарь, зафиксируйте: за — [число], против — [число], воздержались — [число]».</a:t>
            </a:r>
          </a:p>
          <a:p/>
          <a:p>
            <a:r>
              <a:t>СВОИМИ СЛОВАМИ: цифры вписываются в зале.</a:t>
            </a:r>
          </a:p>
          <a:p/>
          <a:p>
            <a:r>
              <a:t>⛔ ПРОВЕРЬТЕ ЗАРАНЕЕ: относится ли вопрос к компетенции педсовета по вашему уставу. Типовая формулировка «утверждено педагогическим советом» может не соответствовать вашему уставу — маршрут у каждой школы свой.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дословная часть 4 статьи 30 ФЗ-273.</a:t>
            </a:r>
          </a:p>
          <a:p/>
          <a:p>
            <a:r>
              <a:t>РЕЧЬ: «Одно замечание для протокола. Если наше решение меняет локальный акт, затрагивающий права обучающихся или работников, порядок принятия обязателен: учитывается мнение советов обучающихся, советов родителей и представительного органа работников. Норма на экране прямо говорит: акт, принятый с нарушением порядка, не применяется и подлежит отмене».</a:t>
            </a:r>
          </a:p>
          <a:p/>
          <a:p>
            <a:r>
              <a:t>СВОИМИ СЛОВАМИ: если сегодняшнее решение локальный акт НЕ меняет — так и скажите, слайд можно пропустить. Он нужен, когда пилот перерастает в изменение положения.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четыре строки с исполнителями и сроками.</a:t>
            </a:r>
          </a:p>
          <a:p/>
          <a:p>
            <a:r>
              <a:t>РЕЧЬ: «Что остаётся после заседания. В тот же день — протокол. За три дня — перечень практик доведён до педагогов и календарь пилота в плане работы школы. К двадцатому октября — подтверждения применения. И пятое, чего в плане нет: понимание у каждого из вас, что именно вы делаете в понедельник. Если этого понимания нет — скажите сейчас, а не через месяц».</a:t>
            </a:r>
          </a:p>
          <a:p/>
          <a:p>
            <a:r>
              <a:t>СВОИМИ СЛОВАМИ: впишите фамилии ответственных.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рабочий вопрос заседания одной фразой.</a:t>
            </a:r>
          </a:p>
          <a:p/>
          <a:p>
            <a:r>
              <a:t>РЕЧЬ: «Вопрос заседания на экране. Обратите внимание: это не тема «учебная самостоятельность», а вопрос с конечным ответом. Мы должны выбрать две практики, ввести их на тридцать дней в пятых — восьмых классах и договориться, по какому признаку через месяц решим: продолжаем, корректируем или сворачиваем».</a:t>
            </a:r>
          </a:p>
          <a:p/>
          <a:p>
            <a:r>
              <a:t>СВОИМИ СЛОВАМИ: замените вопрос на свой, сохранив конструкцию. Проверка одна: пишется ли из вопроса пункт решения с ответственным и сроком.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финальный слайд с контрольной датой.</a:t>
            </a:r>
          </a:p>
          <a:p/>
          <a:p>
            <a:r>
              <a:t>РЕЧЬ: «Решение принято, контрольная дата — двадцатое октября. Повестка исчерпана, заседание объявляю закрытым. Спасибо за работу».</a:t>
            </a:r>
          </a:p>
          <a:p/>
          <a:p>
            <a:r>
              <a:t>СВОИМИ СЛОВАМИ: замените дату на свою.</a:t>
            </a:r>
          </a:p>
          <a:p/>
          <a:p>
            <a:r>
              <a:t>ВРЕМЯ: 1 мин.</a:t>
            </a:r>
          </a:p>
          <a:p/>
          <a:p>
            <a:r>
              <a:t>ИТОГО ПО РЕГЛАМЕНТУ: 25 минут работы групп + 45 минут остального = 70 минут. Запас 20 минут на вопросы из зала при заседании в 90 минут.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шесть плиток — что должно появиться к концу заседания.</a:t>
            </a:r>
          </a:p>
          <a:p/>
          <a:p>
            <a:r>
              <a:t>РЕЧЬ: «Прежде чем начать, назову предмет заседания — то, что должно появиться к концу и что можно будет взять в руки. Шесть строк на экране. Если хотя бы одной из них к концу не будет, заседание не состоялось, даже если все выступили гладко. Отдельно обращаю внимание на последнюю строку: новой отчётности сегодняшнее решение не вводит».</a:t>
            </a:r>
          </a:p>
          <a:p/>
          <a:p>
            <a:r>
              <a:t>СВОИМИ СЛОВАМИ: назовите вслух каждую из шести строк — это займёт минуту и снимет половину вопросов «зачем мы собрались».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шесть полей под данные вашей школы. Плейсхолдеры [__] заполняются ДО заседания.</a:t>
            </a:r>
          </a:p>
          <a:p/>
          <a:p>
            <a:r>
              <a:t>РЕЧЬ: «Вот что мы измерили. Данные были разосланы вам [дата], поэтому сейчас не пересказываю, а показываю для общей опоры. Подчеркну: на слайде только измеренное. Наши догадки о причинах — отдельный разговор, в решение они не попадут».</a:t>
            </a:r>
          </a:p>
          <a:p/>
          <a:p>
            <a:r>
              <a:t>СВОИМИ СЛОВАМИ: ⛔ ОБЯЗАТЕЛЬНО впишите свои цифры перед показом. Пустые скобки на экране в зале — признак неподготовленного заседания. Откуда брать: внутришкольный контроль, выборочный просмотр работ, короткий опрос классов.</a:t>
            </a:r>
          </a:p>
          <a:p/>
          <a:p>
            <a:r>
              <a:t>ВРЕМЯ: 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разделитель части «работа в группах».</a:t>
            </a:r>
          </a:p>
          <a:p/>
          <a:p>
            <a:r>
              <a:t>РЕЧЬ: «Переходим к работе в группах. Двадцать пять минут. Задание у всех одинаковое и форма результата одинаковая — иначе мы не сможем сравнить предложения, и выбор придётся делать мне единолично. Это плохой педсовет».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задание группам и пять ролей.</a:t>
            </a:r>
          </a:p>
          <a:p/>
          <a:p>
            <a:r>
              <a:t>РЕЧЬ: «Задание на экране, оно же в рабочем листе на ваших столах. Выбрать две практики из четырёх на следующем слайде или предложить свою. По каждой записать две вещи: что делает учитель в понедельник и по какому признаку через месяц поймём, сработало ли. В каждой группе распределите пять ролей. Критик — обязательная роль: его задача назвать, при каких условиях практика не сработает. Двадцать пять минут, время пошло».</a:t>
            </a:r>
          </a:p>
          <a:p/>
          <a:p>
            <a:r>
              <a:t>СВОИМИ СЛОВАМИ: раздайте рабочие листы ДО начала обсуждения. Засеките время вслух и объявите, когда останется пять минут.</a:t>
            </a:r>
          </a:p>
          <a:p/>
          <a:p>
            <a:r>
              <a:t>ВРЕМЯ: 25 мин на работу групп.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четыре практики на выбор.</a:t>
            </a:r>
          </a:p>
          <a:p/>
          <a:p>
            <a:r>
              <a:t>РЕЧЬ: «Четыре варианта на экране — это не единственно возможные, а заготовки, чтобы группа не начинала с чистого листа. Своя практика принимается наравне, если по ней записаны те же две строки».</a:t>
            </a:r>
          </a:p>
          <a:p/>
          <a:p>
            <a:r>
              <a:t>СВОИМИ СЛОВАМИ: замените практики на те, что обсуждаются в вашей школе. Требование к любому варианту одно: он описывает действие учителя, а не намерение.</a:t>
            </a:r>
          </a:p>
          <a:p/>
          <a:p>
            <a:r>
              <a:t>ВРЕМЯ: показывается во время работы групп.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таблица четырёх критериев с крайними значениями шкалы.</a:t>
            </a:r>
          </a:p>
          <a:p/>
          <a:p>
            <a:r>
              <a:t>РЕЧЬ: «Сравнивать будем по четырём критериям, они на экране и объявлены до начала работы, а не после. По каждому — ноль, один или два балла, максимум восемь. Четвёртый критерий подчеркну особо: если практика добавляет педагогу новую справку или отчёт, она получает ноль. Почему — на следующем слайде».</a:t>
            </a:r>
          </a:p>
          <a:p/>
          <a:p>
            <a:r>
              <a:t>СВОИМИ СЛОВАМИ: объявите критерии ДО работы групп, вместе с заданием.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две колонки — что нельзя вводить решением и чем подтверждать вместо отчёта.</a:t>
            </a:r>
          </a:p>
          <a:p/>
          <a:p>
            <a:r>
              <a:t>РЕЧЬ: «Одно ограничение, о котором надо сказать до голосования. Наше решение не может ввести для педагогов новую отчётность. Перечень документов, которые школа вправе требовать от учителя, закрыт приказом Минпросвещения № 779 от шестого ноября 2024 года, а часть 6.2 статьи 47 закона об образовании прямо запрещает возлагать на педагога подготовку документов вне этого перечня. Поэтому подтверждать применение будем тем, что в правой колонке: выборочным просмотром работ и коротким опросом. Отдельной отчётности не вводим».</a:t>
            </a:r>
          </a:p>
          <a:p/>
          <a:p>
            <a:r>
              <a:t>СВОИМИ СЛОВАМИ: не требуется, правовая часть читается как есть.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-resheniem-a-ne-protokol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2304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ЗАСЕДАНИЕ ПЕДАГОГИЧЕСКОГО СОВЕТА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2772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Педсовет, который заканчивается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решением, а не протоколом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5400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[Полное наименование образовательной организации] · [дата] · [время]</a:t>
            </a:r>
          </a:p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Председатель: [Ф.И.О.] · Секретарь: [Ф.И.О.]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ВЫБОР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Матрица сравнения: заполняется в зале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68000"/>
          <a:ext cx="10465200" cy="18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6080"/>
                <a:gridCol w="1255824"/>
                <a:gridCol w="1255824"/>
                <a:gridCol w="1255824"/>
                <a:gridCol w="1255824"/>
                <a:gridCol w="1255824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Практика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Даёт
результат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Воспро-
изводимо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Без новых
ресурсов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Без новой
отчётности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Итог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01 · Первые шаги в готовом виде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02 · Лист самопроверки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03 · Образец разбора одной ошибки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04 · Ученик формулирует следующий шаг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05 · Предложение группы: [вписать]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[_]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000" y="4824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6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Заполняется на экране во время докладов спикеров: по каждому критерию 0, 1 или 2. Две практики с наибольшим итогом идут в решение. При равенстве баллов выбирает голосование — но выбирает уже из сопоставимых вариантов, а не по общему ощущению.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4000" y="5903999"/>
            <a:ext cx="10465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Баллы вписывает секретарь — цифры сразу переносятся в протокол.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kori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2304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ЧАСТЬ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2772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Решение педагогического совета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4356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Формулировка читается вслух ДО голосования. Если её нельзя дочитать до «чем подтверждается» — она не готова.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ФОРМУЛА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Из чего состоит пункт, который можно исполнить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304000"/>
            <a:ext cx="197208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304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26000" y="2448000"/>
            <a:ext cx="164808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6000" y="2736000"/>
            <a:ext cx="164808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300" b="1">
                <a:solidFill>
                  <a:srgbClr val="16181D"/>
                </a:solidFill>
                <a:latin typeface="Segoe UI"/>
              </a:rPr>
              <a:t>Действие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6000" y="2995200"/>
            <a:ext cx="164808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100" b="0">
                <a:solidFill>
                  <a:srgbClr val="6B6F76"/>
                </a:solidFill>
                <a:latin typeface="Segoe UI"/>
              </a:rPr>
              <a:t>Что делает исполнитель в понедельник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854080" y="3196800"/>
            <a:ext cx="115200" cy="158400"/>
          </a:xfrm>
          <a:prstGeom prst="rightArrow">
            <a:avLst/>
          </a:prstGeom>
          <a:solidFill>
            <a:srgbClr val="B96A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987280" y="2304000"/>
            <a:ext cx="197208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987280" y="2304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149280" y="2448000"/>
            <a:ext cx="164808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49280" y="2736000"/>
            <a:ext cx="164808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300" b="1">
                <a:solidFill>
                  <a:srgbClr val="16181D"/>
                </a:solidFill>
                <a:latin typeface="Segoe UI"/>
              </a:rPr>
              <a:t>Результат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49280" y="2995200"/>
            <a:ext cx="164808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100" b="0">
                <a:solidFill>
                  <a:srgbClr val="6B6F76"/>
                </a:solidFill>
                <a:latin typeface="Segoe UI"/>
              </a:rPr>
              <a:t>Что изменится и по чему это видно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4977360" y="3196800"/>
            <a:ext cx="115200" cy="158400"/>
          </a:xfrm>
          <a:prstGeom prst="rightArrow">
            <a:avLst/>
          </a:prstGeom>
          <a:solidFill>
            <a:srgbClr val="B96A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110560" y="2304000"/>
            <a:ext cx="197208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110560" y="2304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272560" y="2448000"/>
            <a:ext cx="164808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72560" y="2736000"/>
            <a:ext cx="164808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300" b="1">
                <a:solidFill>
                  <a:srgbClr val="16181D"/>
                </a:solidFill>
                <a:latin typeface="Segoe UI"/>
              </a:rPr>
              <a:t>Ответственный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72560" y="2995200"/>
            <a:ext cx="164808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100" b="0">
                <a:solidFill>
                  <a:srgbClr val="6B6F76"/>
                </a:solidFill>
                <a:latin typeface="Segoe UI"/>
              </a:rPr>
              <a:t>Фамилия, а не должность во множественном числе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100640" y="3196800"/>
            <a:ext cx="115200" cy="158400"/>
          </a:xfrm>
          <a:prstGeom prst="rightArrow">
            <a:avLst/>
          </a:prstGeom>
          <a:solidFill>
            <a:srgbClr val="B96A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233840" y="2304000"/>
            <a:ext cx="197208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7233840" y="2304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95840" y="2448000"/>
            <a:ext cx="164808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95840" y="2736000"/>
            <a:ext cx="164808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300" b="1">
                <a:solidFill>
                  <a:srgbClr val="16181D"/>
                </a:solidFill>
                <a:latin typeface="Segoe UI"/>
              </a:rPr>
              <a:t>Срок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95840" y="2995200"/>
            <a:ext cx="164808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100" b="0">
                <a:solidFill>
                  <a:srgbClr val="6B6F76"/>
                </a:solidFill>
                <a:latin typeface="Segoe UI"/>
              </a:rPr>
              <a:t>Дата, а не слово «постоянно»</a:t>
            </a:r>
          </a:p>
        </p:txBody>
      </p:sp>
      <p:sp>
        <p:nvSpPr>
          <p:cNvPr id="31" name="Right Arrow 30"/>
          <p:cNvSpPr/>
          <p:nvPr/>
        </p:nvSpPr>
        <p:spPr>
          <a:xfrm>
            <a:off x="9223920" y="3196800"/>
            <a:ext cx="115200" cy="158400"/>
          </a:xfrm>
          <a:prstGeom prst="rightArrow">
            <a:avLst/>
          </a:prstGeom>
          <a:solidFill>
            <a:srgbClr val="B96A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357120" y="2304000"/>
            <a:ext cx="197208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357120" y="2304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519120" y="2448000"/>
            <a:ext cx="164808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19120" y="2736000"/>
            <a:ext cx="164808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300" b="1">
                <a:solidFill>
                  <a:srgbClr val="16181D"/>
                </a:solidFill>
                <a:latin typeface="Segoe UI"/>
              </a:rPr>
              <a:t>Чем подтверждается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519120" y="3218400"/>
            <a:ext cx="164808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100" b="0">
                <a:solidFill>
                  <a:srgbClr val="6B6F76"/>
                </a:solidFill>
                <a:latin typeface="Segoe UI"/>
              </a:rPr>
              <a:t>Как через два месяца установить: сделано или нет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64000" y="4644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600"/>
              </a:spcAft>
            </a:pPr>
            <a:r>
              <a:rPr sz="1400" b="0">
                <a:solidFill>
                  <a:srgbClr val="6B6F76"/>
                </a:solidFill>
                <a:latin typeface="Segoe UI"/>
              </a:rPr>
              <a:t>Пятая часть важнее, чем кажется: без неё через два месяца невозможно установить, сделано или нет. Поручение без способа подтверждения не выполняется — не потому, что кто-то не хочет, а потому что никто не заметит разницы.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4000" y="5616000"/>
            <a:ext cx="104652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400" b="1">
                <a:solidFill>
                  <a:srgbClr val="8B1E2D"/>
                </a:solidFill>
                <a:latin typeface="Segoe UI"/>
              </a:rPr>
              <a:t>Если формулировку нельзя дочитать до «чем подтверждается» — она не готова к голосованию.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СРАВНЕНИЕ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Одна и та же мысль, записанная двумя способами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13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5106600" cy="2951999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5106600" cy="504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8000" y="2376000"/>
            <a:ext cx="46386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600" b="1">
                <a:solidFill>
                  <a:srgbClr val="8B1E2D"/>
                </a:solidFill>
                <a:latin typeface="Georgia"/>
              </a:rPr>
              <a:t>Так записывать нельзя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98000" y="28800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60000" y="27864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«Активизировать работу по формированию учебной самостоятельности»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98000" y="34560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60000" y="3362400"/>
            <a:ext cx="447660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«Ответственные: учителя-предметники»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98000" y="38088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60000" y="3715200"/>
            <a:ext cx="447660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«Срок: постоянно»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8000" y="41616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60000" y="4068000"/>
            <a:ext cx="4476600" cy="712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Непонятно, что делать в понедельник, и невозможно установить, выполнено ли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599" y="2196000"/>
            <a:ext cx="5106600" cy="2951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22599" y="2196000"/>
            <a:ext cx="5106600" cy="504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56599" y="2376000"/>
            <a:ext cx="46386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600" b="1">
                <a:solidFill>
                  <a:srgbClr val="2E6B4F"/>
                </a:solidFill>
                <a:latin typeface="Georgia"/>
              </a:rPr>
              <a:t>Так записывать можно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56599" y="28800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18599" y="2786400"/>
            <a:ext cx="4476600" cy="712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«С 15 сентября при выдаче объёмного задания давать его первые два-три шага в готовом виде»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56599" y="36792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18599" y="35856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«Ответственный: заместитель директора по УВР [Ф.И.О.]»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56599" y="42552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18599" y="4161600"/>
            <a:ext cx="447660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«Срок: пилот 30 дней, до 15 октября»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56599" y="46080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18599" y="45144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«Подтверждается выборочным просмотром 20 работ»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4000" y="5364000"/>
            <a:ext cx="10465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Разница не в строгости формулировки, а в том, что правую запись можно выполнить и проверить. Левая держится в протоколах годами именно потому, что её невозможно не выполнить: она ни к чему не обязывает.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ПРОЕКТ РЕШЕНИЯ · ПУНКТ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Читается вслух до голосования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32000"/>
          <a:ext cx="10465200" cy="21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2344"/>
                <a:gridCol w="8162856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Часть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Формулировка для протокола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Действие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С 15 сентября учителя-предметники 5–8 классов при выдаче объёмного задания дают его первые два-три шага в готовом виде.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Результат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Ученик начинает работу самостоятельно, не обращаясь к учителю за пояснением, с чего начать.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Ответственный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Заместитель директора по учебно-воспитательной работе [Ф.И.О.].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Срок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Пилот 30 дней, до 15 октября [год].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Чем подтверждается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Выборочный просмотр 20 работ и опрос трёх классов на пять вопросов. Отдельная отчётность не вводится.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Контрольная дата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Заседание 20 октября: распространяем на всю параллель, корректируем формулировку или сворачиваем.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ПРОЕКТ РЕШЕНИЯ · ПУНКТ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Вторая практика — по той же формуле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32000"/>
          <a:ext cx="10465200" cy="21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2344"/>
                <a:gridCol w="8162856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Часть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Формулировка для протокола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Действие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С 15 сентября к объёмному заданию прилагается лист самопроверки: 3–4 вопроса «что должно получиться» и «на что посмотреть перед сдачей».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Результат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Ученик проверяет работу до сдачи и называет, что у него уже получилось.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Ответственный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Руководитель методического объединения [наименование], [Ф.И.О.].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Срок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Пилот 30 дней, до 15 октября [год].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Чем подтверждается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Три листа самопроверки от каждого предметника в общей папке методического объединения. Новая форма отчёта не вводится.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Контрольная дата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Заседание 20 октября — вместе с пунктом 1.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КОНТРОЛЬ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Контрольная дата и три возможных исхода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16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232000"/>
            <a:ext cx="3344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232000"/>
            <a:ext cx="3344400" cy="504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412000"/>
            <a:ext cx="29484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Продолжаем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844000"/>
            <a:ext cx="2948400" cy="115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Практика применяется, результат виден. Распространяем на всю параллель, формулировку не меняем.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24400" y="2232000"/>
            <a:ext cx="3344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24400" y="2232000"/>
            <a:ext cx="3344400" cy="504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22400" y="2412000"/>
            <a:ext cx="29484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Корректируем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2400" y="2844000"/>
            <a:ext cx="2948400" cy="115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Практика применяется, но результат неустойчив. Меняем формулировку и продлеваем пилот ещё на 30 дней.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84800" y="2232000"/>
            <a:ext cx="3344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84800" y="2232000"/>
            <a:ext cx="3344400" cy="504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82800" y="2412000"/>
            <a:ext cx="29484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Сворачиваем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82800" y="2844000"/>
            <a:ext cx="2948400" cy="115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Практика не применяется или мешает. Отменяем без последствий для педагогов — это нормальный исход пилота.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4000" y="4464000"/>
            <a:ext cx="10465200" cy="936000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64000" y="4464000"/>
            <a:ext cx="57600" cy="936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88000" y="4662000"/>
            <a:ext cx="98172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600" b="1">
                <a:solidFill>
                  <a:srgbClr val="16181D"/>
                </a:solidFill>
                <a:latin typeface="Georgia"/>
              </a:rPr>
              <a:t>Контрольная дата: 20 октября [год] · Заседание [педагогического совета] · Докладывает: [Ф.И.О.]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4000" y="5580000"/>
            <a:ext cx="104652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Третий исход обязателен. Без него пилот превращается в бессрочную обязанность, и следующее такое заседание коллектив встретит сопротивлением — потому что научится: всё, что ввели, останется навсегда.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ГОЛОСОВАНИЕ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Ставим на голосование проект решения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17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Присутствует членов педагогического совета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84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6400" y="2376000"/>
            <a:ext cx="2960400" cy="22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Голосовали «за»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64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728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70800" y="2376000"/>
            <a:ext cx="2960400" cy="22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Голосовали «против»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708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40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640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62000" y="4229999"/>
            <a:ext cx="2960400" cy="22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Воздержались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20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184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4184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16400" y="4229999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Решение принято / не принято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64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[________]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9728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9728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170800" y="4229999"/>
            <a:ext cx="2960400" cy="22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Протокол №, дата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708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 · [дата]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000" y="5760000"/>
            <a:ext cx="104652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⚠ До голосования проверьте по уставу школы, относится ли вопрос к компетенции педагогического совета. Часть 5 статьи 26 ФЗ-273: компетенцию органов управления определяет устав, и она у каждой школы своя.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ПРАВОВАЯ ОПОРА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Если решением меняется локальный акт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18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268000"/>
            <a:ext cx="57600" cy="2304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88000" y="2232000"/>
            <a:ext cx="100332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Georgia"/>
              </a:rPr>
              <a:t>«Нормы локальных нормативных актов, ухудшающие положение обучающихся или работников образовательной организации по сравнению с установленным законодательством об образовании, трудовым законодательством положением либо принятые с нарушением установленного порядка, не применяются и подлежат отмене образовательной организацией.»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000" y="4320000"/>
            <a:ext cx="100332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60">
                <a:solidFill>
                  <a:srgbClr val="8B1E2D"/>
                </a:solidFill>
                <a:latin typeface="Segoe UI"/>
              </a:rPr>
              <a:t>Часть 4 статьи 30 Федерального закона от 29.12.2012 № 273-ФЗ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4000" y="4896000"/>
            <a:ext cx="10465200" cy="12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Практическое следствие: если сегодняшнее решение меняет локальный акт, затрагивающий права обучающихся или работников, до его принятия учитывается мнение советов обучающихся, советов родителей и представительных органов работников — часть 3 статьи 30. Акт, принятый мимо установленного порядка, юридически не работает, даже если он подписан и лежит в папке.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ПОСЛЕ ЗАСЕДАНИЯ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должно остаться у школы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19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052000"/>
            <a:ext cx="10465200" cy="827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052000"/>
            <a:ext cx="43200" cy="827999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0000" y="2250000"/>
            <a:ext cx="1512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В тот же</a:t>
            </a:r>
          </a:p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день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6000" y="2203200"/>
            <a:ext cx="7740000" cy="259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Протокол с решением по пятичастной формуле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36000" y="2462400"/>
            <a:ext cx="774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Подписывают председатель и секретарь · Секретарь [Ф.И.О.]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64000" y="3005998"/>
            <a:ext cx="10465200" cy="827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64000" y="3005998"/>
            <a:ext cx="43200" cy="827999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80000" y="3203998"/>
            <a:ext cx="1512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За 3 дня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6000" y="3157198"/>
            <a:ext cx="7740000" cy="259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Перечень практик доведён до педагогов 5–8 классов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36000" y="3416398"/>
            <a:ext cx="774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 ответственными и сроками · Заместитель директора по УВР [Ф.И.О.]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4000" y="3959996"/>
            <a:ext cx="10465200" cy="827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4000" y="3959996"/>
            <a:ext cx="43200" cy="827999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0000" y="4157996"/>
            <a:ext cx="1512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За 3 дня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36000" y="4111196"/>
            <a:ext cx="7740000" cy="259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Календарь пилота — в общем плане работы школы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36000" y="4370396"/>
            <a:ext cx="774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 контрольной датой · Заместитель директора по УВР [Ф.И.О.]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913994"/>
            <a:ext cx="10465200" cy="827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913994"/>
            <a:ext cx="43200" cy="827999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80000" y="5111994"/>
            <a:ext cx="1512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К 20</a:t>
            </a:r>
          </a:p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октября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6000" y="5065194"/>
            <a:ext cx="7740000" cy="259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Подтверждения применения практик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36000" y="5324394"/>
            <a:ext cx="774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Просмотр 20 работ, опрос трёх классов, листы самопроверки · Ответственные по пунктам 1 и 2 решения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4000" y="5868000"/>
            <a:ext cx="104652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Пятое, что должно остаться, в план не записывается: понимание у каждого педагога, что именно он делает в понедельник.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ВОПРОС ЗАСЕДАНИЯ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На этот вопрос мы сегодня отвечаем решением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232000"/>
            <a:ext cx="10465200" cy="1655999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232000"/>
            <a:ext cx="57600" cy="1655999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000" y="2484000"/>
            <a:ext cx="9817200" cy="12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2400" b="1">
                <a:solidFill>
                  <a:srgbClr val="16181D"/>
                </a:solidFill>
                <a:latin typeface="Georgia"/>
              </a:rPr>
              <a:t>Какие две практики мы вводим в 5–8 классах на 30 дней,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2400" b="1">
                <a:solidFill>
                  <a:srgbClr val="16181D"/>
                </a:solidFill>
                <a:latin typeface="Georgia"/>
              </a:rPr>
              <a:t>чтобы ученик начинал работу сам и сам её проверял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4000" y="4140000"/>
            <a:ext cx="10465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ПРОВЕРКА ВОПРОСА: из него пишется пункт решения с ответственным и сроком. Если не пишется — это ещё тема, а не вопрос.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4000" y="4788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6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Заменяя вопрос на свой, сохраните конструкцию: что вводим · где · на какой срок · какой наблюдаемый результат ожидаем. Широкие темы вида «качество образования» или «работа с трудными подростками» решением не закрываются: на них нельзя ответить, и любое выступление по ним уместно.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dokumentacionnaya-nagruz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2304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ЗАСЕДАНИЕ ЗАКРЫТО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2772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Решение принято.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Проверим 20 октября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4356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Рабочий лист группы и заготовка протокола — на директоршколы.рф, раздел «Бесплатные материалы». Скачиваются без регистрации.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ПРЕДМЕТ ЗАСЕДАНИЯ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должно появиться к концу заседания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Перечень практик, за которые проголосовали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2 практики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84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6400" y="2376000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Срок пилота и контрольная дата пересмотра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64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30 дней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728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70800" y="2376000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Ответственный за каждую практику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708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[Ф.И.О.]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40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640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62000" y="4229999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Чем подтверждается применение на уроке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20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просмотр работ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184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4184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16400" y="4229999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Три возможных исхода пилота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64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названы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9728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9728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170800" y="4229999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Новая отчётность для педагогов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708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не вводится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000" y="5760000"/>
            <a:ext cx="104652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Если к концу заседания хотя бы одной строки нет — заседание считается несостоявшимся, как бы гладко оно ни прошло.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ИСХОДНЫЕ ДАННЫЕ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С чего мы начинаем: что измерено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2960400" cy="892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Доля учеников 5–8 классов, начинающих объёмное задание без вопроса учителю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 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84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6400" y="2376000"/>
            <a:ext cx="2960400" cy="669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Обращений «с чего начать» за один урок, среднее по наблюдениям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64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72800" y="2196000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70800" y="2376000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Доля работ, где ученик проверил себя до сдачи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70800" y="3167999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 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40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640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62000" y="4229999"/>
            <a:ext cx="2960400" cy="22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Классов в параллелях 5–8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20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184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4184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16400" y="4229999"/>
            <a:ext cx="2960400" cy="446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Учителей-предметников в 5–8 классах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64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972800" y="4049999"/>
            <a:ext cx="335640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972800" y="404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170800" y="4229999"/>
            <a:ext cx="2960400" cy="22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Дата и вид измерения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70800" y="5021998"/>
            <a:ext cx="2960400" cy="5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900" b="1">
                <a:solidFill>
                  <a:srgbClr val="8B1E2D"/>
                </a:solidFill>
                <a:latin typeface="Georgia"/>
              </a:rPr>
              <a:t>[__.__.____]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000" y="5760000"/>
            <a:ext cx="104652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⚠ Отделяйте измеренное от предположений о причинах. На этом слайде — только то, что измерено. Догадки, почему так получается, обсуждаются отдельно и в решение не переносятся: иначе будем лечить выдуманную причину.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st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2304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ЧАСТЬ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2772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Работа в группах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834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Задание одно на все группы, форма результата одна. Иначе предложения будет невозможно сравнить.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ЗАДАНИЕ ГРУППАМ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Двадцать пять минут, роли распределены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60000"/>
            <a:ext cx="10465200" cy="1116000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60000"/>
            <a:ext cx="57600" cy="1116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000" y="2322000"/>
            <a:ext cx="981720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6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Выберите ДВЕ практики из четырёх предложенных или предложите свою.</a:t>
            </a:r>
          </a:p>
          <a:p>
            <a:pPr algn="l">
              <a:lnSpc>
                <a:spcPct val="126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По каждой запишите: что делает учитель в понедельник · по какому признаку через месяц поймём, что сработало.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4000" y="3528000"/>
            <a:ext cx="197208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64000" y="3528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6000" y="3690000"/>
            <a:ext cx="164808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Модератор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6000" y="4050000"/>
            <a:ext cx="1648080" cy="10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следит за временем, не даёт уйти в общий разговор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87280" y="3528000"/>
            <a:ext cx="197208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987280" y="3528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49280" y="3690000"/>
            <a:ext cx="164808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Аналитик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49280" y="4050000"/>
            <a:ext cx="1648080" cy="10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сверяет предложение с данными на слайде 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10560" y="3528000"/>
            <a:ext cx="197208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110560" y="3528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272560" y="3690000"/>
            <a:ext cx="164808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Критик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72560" y="4050000"/>
            <a:ext cx="1648080" cy="10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называет, при каких условиях практика не сработает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233840" y="3528000"/>
            <a:ext cx="197208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233840" y="3528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95840" y="3690000"/>
            <a:ext cx="164808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Фиксатор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95840" y="4050000"/>
            <a:ext cx="1648080" cy="10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записывает в рабочий лист, форма одна на все группы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357120" y="3528000"/>
            <a:ext cx="1972080" cy="165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357120" y="3528000"/>
            <a:ext cx="197208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519120" y="3690000"/>
            <a:ext cx="164808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Спикер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19120" y="4050000"/>
            <a:ext cx="1648080" cy="10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докладывает две минуты, без вступления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4000" y="5472000"/>
            <a:ext cx="104652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Форма результата — рабочий лист группы, роздан на входе. Заполняется на бумаге: спикер докладывает по своей записи, а не по памяти. Критик — обязательная роль, а не формальность.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ВАРИАНТЫ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Четыре практики на выбор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5124600" cy="158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5124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0000" y="2376000"/>
            <a:ext cx="576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48000" y="2383200"/>
            <a:ext cx="4188600" cy="259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Первые шаги в готовом виде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8000" y="2725200"/>
            <a:ext cx="41886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При выдаче объёмного задания учитель даёт его первые два-три шага выполненными. Ученик видит, с чего начать, и не ждёт пояснения.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04600" y="2196000"/>
            <a:ext cx="5124600" cy="158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04600" y="2196000"/>
            <a:ext cx="5124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20600" y="2376000"/>
            <a:ext cx="576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88600" y="2383200"/>
            <a:ext cx="4188600" cy="259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Лист самопроверки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88600" y="2725200"/>
            <a:ext cx="41886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К заданию прилагаются 3–4 вопроса «проверь себя»: что должно получиться, на что посмотреть перед сдачей.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4000" y="3960000"/>
            <a:ext cx="5124600" cy="158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4000" y="3960000"/>
            <a:ext cx="5124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0000" y="4140000"/>
            <a:ext cx="576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48000" y="4147200"/>
            <a:ext cx="4188600" cy="259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Образец разбора одной ошибки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48000" y="4489200"/>
            <a:ext cx="41886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Учитель разбирает вслух не решение, а типичную ошибку: как её заметить самому и что делать дальше.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04600" y="3960000"/>
            <a:ext cx="5124600" cy="158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04600" y="3960000"/>
            <a:ext cx="5124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20600" y="4140000"/>
            <a:ext cx="576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88600" y="4147200"/>
            <a:ext cx="4188600" cy="518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Ученик формулирует следующий шаг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8600" y="4712400"/>
            <a:ext cx="41886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В конце урока ученик одной строкой пишет, что у него получилось и какой следующий шаг он сделает.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4000" y="5832000"/>
            <a:ext cx="104652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Своя практика принимается наравне с этими четырьмя, если по ней записаны те же две строки: что делает учитель в понедельник и чем подтверждается.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КРИТЕРИИ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По чему сравниваем предложения: четыре критерия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32000"/>
          <a:ext cx="10465200" cy="15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040"/>
                <a:gridCol w="3558168"/>
                <a:gridCol w="2406996"/>
                <a:gridCol w="2406996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Критерий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Что означает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0 баллов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2 балла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Даёт результат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Виден ли эффект на уроке в течение месяца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Эффект предполагается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Эффект наблюдаем и описан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Воспроизводимо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Сможет ли применить другой учитель без обучения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Нужен особый навык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Применяет любой предметник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Не требует ресурсов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Нужны ли деньги, часы, новое оборудование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Нужны существенные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Ресурсы не нужны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Не добавляет отчётности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Появляется ли новая справка или отчёт педагога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Появляется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Не появляется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000" y="4896000"/>
            <a:ext cx="10465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6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Критерии объявляются ДО работы групп, а не после докладов: иначе выбор выглядит произвольным, и коллектив это видит. Промежуточная оценка — 1 балл. Максимум по практике — 8 баллов.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4000" y="5724000"/>
            <a:ext cx="104652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⚠ Четвёртый критерий не формальность: решение, вводящее новую отчётность, законно неисполнимо — см. следующий слайд.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ОГРАНИЧЕНИЕ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Чего в решении быть не должно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9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5106600" cy="2664000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5106600" cy="504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8000" y="2376000"/>
            <a:ext cx="46386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600" b="1">
                <a:solidFill>
                  <a:srgbClr val="8B1E2D"/>
                </a:solidFill>
                <a:latin typeface="Georgia"/>
              </a:rPr>
              <a:t>Нельзя вводить решением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98000" y="28800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60000" y="2786400"/>
            <a:ext cx="447660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Новую справку или отчёт педагога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98000" y="32328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60000" y="31392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Ежемесячный мониторинг «для контроля»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98000" y="38088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60000" y="3715200"/>
            <a:ext cx="4476600" cy="23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Дополнительный журнал наблюдений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8000" y="4161600"/>
            <a:ext cx="72000" cy="72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60000" y="40680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Отдельную форму отчёта о применении практики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599" y="2196000"/>
            <a:ext cx="5106600" cy="266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22599" y="2196000"/>
            <a:ext cx="5106600" cy="504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56599" y="2376000"/>
            <a:ext cx="46386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600" b="1">
                <a:solidFill>
                  <a:srgbClr val="2E6B4F"/>
                </a:solidFill>
                <a:latin typeface="Georgia"/>
              </a:rPr>
              <a:t>Чем подтверждается вместо отчёта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56599" y="28800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18599" y="27864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Выборочный просмотр работ обучающихся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56599" y="34560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18599" y="33624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Короткий опрос обучающихся на пять вопросов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56599" y="40320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18599" y="39384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Посещение уроков в рамках внутришкольного контроля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56599" y="4608000"/>
            <a:ext cx="72000" cy="7200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18599" y="4514400"/>
            <a:ext cx="4476600" cy="47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Разработка урока, которую педагог делает и так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4000" y="5076000"/>
            <a:ext cx="104652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Перечень документов, подготовка которых относится к обязанностям педагогического работника, закрыт приказом Минпросвещения России от 06.11.2024 № 779, а часть 6.2 статьи 47 Федерального закона № 273-ФЗ не допускает возлагать на педагога подготовку документов вне этого перечня. Решение педсовета, вводящее новую справку, законно неисполнимо.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