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Открытие (0–5 минут). Рассматриваем три содержательных вопроса и отдельно утверждаем контрольные точки. Каждый вопрос закончится решением с фамилией и датой. Регламент: докладчикам по пять-десять минут, обсуждению по пять. Проверьте кворум по уставу; если кворума нет, решения как принятые не оформляются.</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Регламент: 0–5 открытие; 5–25 итоговое сочинение (докладчик — заместитель директора по УВР); 25–40 заявления и информирование (классные руководители 9 и 11 классов); 40–58 подготовка выпускников (руководители МО, педагог-психолог); 58–66 контрольные точки (директор); 66–70 итоги и поручения.</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Заявление на сочинение подают не позднее чем за две недели до даты, то есть по 18 ноября включительно. Девятиклассники подают заявление на собеседование по 27 января включительно. На ЕГЭ заявления принимают по 1 февраля включительно, на ОГЭ по 1 марта включительно (2027 года); после срока заявление и подтверждающие документы подаются в государственную экзаменационную комиссию при уважительных причинах, подтверждённых документально, не позднее чем за две недели до экзамена (п. 12 Порядков). Информация о сочинении публикуется не позднее чем за месяц до основной даты; о собеседовании — не позднее 10.01.2027 при основной дате 10.02.2027; о сроках и регистрации на экзамены — не позднее чем за месяц до окончания приёма; ответственный и страница — по решению 2. Срок подачи остаётся тем, который назвал Порядок: выпускник, который пришёл 18 ноября, подал заявление вовремя.</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Прежде чем распределять работников по аудиториям, нужна схема региона. Слово заместителю директора по УВР. Выяснить до заседания: где проверяют работы; где пишут сочинение; кто создаёт комиссии. Основа — региональный акт с реквизитами; устную консультацию фиксируйте как дополнительное разъяснение с датой, фамилией и должностью.</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Вопросы к залу: кто соответствует требованиям регионального порядка к составу комиссии; какие уроки приходятся на нужные аудитории; хватает ли технического специалиста, принтера и канала связи с запасом. Организационные рекомендации 2025/26 — ориентир, не требование на 2026/27 год; рекомендации на новый год проверьте до приказа.</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Школа под подпись информирует выпускников и родителей: это прямая обязанность образовательной организации по Порядкам. Вопросы к залу: как оформляем подпись выпускника и родителя и где храним подписанные листы; кто следит, чтобы в списках не было диагнозов и копий медицинских документов; что делаем с выпускником, который не подал заявление к 18 ноября — к нему обращается ответственный сотрудник, выясняет обстоятельства и применимое основание по п. 30 Порядка ГИА-11 и не обещает участие в дополнительную дату автоматически. Пункт 30 — только о допуске в дополнительные сроки: сначала выясняем причины и региональный порядок обращения. Формы Б (лист информирования) и Г (реестр готовности к подаче заявлений: намерения и потребность в консультации) — приложения Б и Г к сценарию. МО — методические объединения; УВР — учебно-воспитательная работа; Порядки — приказы Минпросвещения и Рособрнадзора от 04.04.2023 № 233/552 (ГИА-11) и № 232/551 (ГИА-9).</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Предварительная сверка нужна, чтобы успеть напомнить о подаче заявления; итоговая оформляет результат после закрытия приёма. Даты сверок по каждой процедуре: сочинение, собеседование, ЕГЭ, ОГЭ — вписать в решение 2.</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Если расписание экзаменов 2027 года ещё проект, говорим о том, что не зависит от дат; если приказы утверждены — вносим даты в справку и график. Кому нужна помощь, в каком виде и кто её даёт. Вопросы к залу: по каким предметам и темам консультации нужны в первую очередь; какие часы и кабинеты свободны и не требуют новой нагрузки без оформления; как сообщаем семьям о консультациях и об условиях участия.</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Решение без даты проверки остаётся пожеланием. Директор называет: дату приказа о комиссиях; даты предварительной и итоговой сверок заявлений; ответственного за отслеживание утверждения расписания; дату заседания с отчётом об итогах сочинения и подготовке выпускников.</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Выберите один из трёх взаимоисключающих вариантов по региональной схеме. Комиссию по проведению и комиссию по проверке при смешанной схеме оформляют двумя отдельными поручениями.</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Зачитайте четыре решения. Решение 1 — по выбранному варианту; решение 2 — информирование и сверки; решение 3 — график консультаций с основанием часов; решение 4 — контрольные точки и ответственный за расписание. После каждого вопроса согласуем формулировку; на этом слайде принимаем решения в порядке, установленном уставом и положением о педагогическом совете; результаты фиксируем в протоколе. Итоговые сверки — не ранее 19.11.2026, 28.01.2027, 02.02.2027 и 02.03.2027 соответственно; конкретные даты — в решении 2. Секретарь подготовит протокол, председатель и секретарь подпишут его в течение [3] рабочих дней после заседания.</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Типичные ошибки школ при подготовке такого педсовета. Пройдите по списку и сверьте с собственными планами.</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Зачитываю поручения: кто, что, к какому сроку. Оглашаем принятые поручения без повторного голосования; результат голосования уже в протоколе. Секретарь подготовит протокол, председатель и секретарь подпишут его в течение [3] рабочих дней после заседания; приказ подготовим по принятым решениям в срок [дата].</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 Id="rId3" Type="http://schemas.openxmlformats.org/officeDocument/2006/relationships/notesSlide" Target="../notesSlides/notesSlide13.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7324D"/>
        </a:solidFill>
        <a:effectLst/>
      </p:bgPr>
    </p:bg>
    <p:spTree>
      <p:nvGrpSpPr>
        <p:cNvPr id="1" name=""/>
        <p:cNvGrpSpPr/>
        <p:nvPr/>
      </p:nvGrpSpPr>
      <p:grpSpPr/>
      <p:pic>
        <p:nvPicPr>
          <p:cNvPr id="2" name="Picture 1" descr="pedsovet-podgotovka-k-gia-scenarij.jpg"/>
          <p:cNvPicPr>
            <a:picLocks noChangeAspect="1"/>
          </p:cNvPicPr>
          <p:nvPr/>
        </p:nvPicPr>
        <p:blipFill>
          <a:blip r:embed="rId2"/>
          <a:srcRect l="1" r="1"/>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17324D">
              <a:alpha val="6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822960" y="2148840"/>
            <a:ext cx="109728" cy="2011680"/>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1554480"/>
            <a:ext cx="8229600" cy="457200"/>
          </a:xfrm>
          <a:prstGeom prst="rect">
            <a:avLst/>
          </a:prstGeom>
          <a:noFill/>
        </p:spPr>
        <p:txBody>
          <a:bodyPr wrap="square" lIns="45720" rIns="45720" tIns="27432" bIns="27432" anchor="t">
            <a:spAutoFit/>
          </a:bodyPr>
          <a:lstStyle/>
          <a:p>
            <a:pPr algn="l">
              <a:lnSpc>
                <a:spcPct val="110000"/>
              </a:lnSpc>
            </a:pPr>
            <a:r>
              <a:rPr sz="1600" b="1" i="0">
                <a:solidFill>
                  <a:srgbClr val="E8A33D"/>
                </a:solidFill>
                <a:latin typeface="Arial"/>
              </a:rPr>
              <a:t>ПЕДАГОГИЧЕСКИЙ СОВЕТ</a:t>
            </a:r>
          </a:p>
        </p:txBody>
      </p:sp>
      <p:sp>
        <p:nvSpPr>
          <p:cNvPr id="6" name="TextBox 5"/>
          <p:cNvSpPr txBox="1"/>
          <p:nvPr/>
        </p:nvSpPr>
        <p:spPr>
          <a:xfrm>
            <a:off x="1097280" y="2103120"/>
            <a:ext cx="9601200" cy="2194560"/>
          </a:xfrm>
          <a:prstGeom prst="rect">
            <a:avLst/>
          </a:prstGeom>
          <a:noFill/>
        </p:spPr>
        <p:txBody>
          <a:bodyPr wrap="square" lIns="45720" rIns="45720" tIns="27432" bIns="27432" anchor="t">
            <a:spAutoFit/>
          </a:bodyPr>
          <a:lstStyle/>
          <a:p>
            <a:pPr algn="l">
              <a:lnSpc>
                <a:spcPct val="102000"/>
              </a:lnSpc>
            </a:pPr>
            <a:r>
              <a:rPr sz="4600" b="1" i="0">
                <a:solidFill>
                  <a:srgbClr val="FFFFFF"/>
                </a:solidFill>
                <a:latin typeface="Arial"/>
              </a:rPr>
              <a:t>Выпускники и ГИА:</a:t>
            </a:r>
          </a:p>
          <a:p>
            <a:pPr algn="l">
              <a:lnSpc>
                <a:spcPct val="102000"/>
              </a:lnSpc>
            </a:pPr>
            <a:r>
              <a:rPr sz="4600" b="1" i="0">
                <a:solidFill>
                  <a:srgbClr val="FFFFFF"/>
                </a:solidFill>
                <a:latin typeface="Arial"/>
              </a:rPr>
              <a:t>что решаем до зимних каникул</a:t>
            </a:r>
          </a:p>
        </p:txBody>
      </p:sp>
      <p:sp>
        <p:nvSpPr>
          <p:cNvPr id="7" name="TextBox 6"/>
          <p:cNvSpPr txBox="1"/>
          <p:nvPr/>
        </p:nvSpPr>
        <p:spPr>
          <a:xfrm>
            <a:off x="1097280" y="4343400"/>
            <a:ext cx="8686800" cy="822960"/>
          </a:xfrm>
          <a:prstGeom prst="rect">
            <a:avLst/>
          </a:prstGeom>
          <a:noFill/>
        </p:spPr>
        <p:txBody>
          <a:bodyPr wrap="square" lIns="45720" rIns="45720" tIns="27432" bIns="27432" anchor="t">
            <a:spAutoFit/>
          </a:bodyPr>
          <a:lstStyle/>
          <a:p>
            <a:pPr algn="l">
              <a:lnSpc>
                <a:spcPct val="110000"/>
              </a:lnSpc>
            </a:pPr>
            <a:r>
              <a:rPr sz="2000" b="0" i="0">
                <a:solidFill>
                  <a:srgbClr val="E6ECF2"/>
                </a:solidFill>
                <a:latin typeface="Arial"/>
              </a:rPr>
              <a:t>Итоговое сочинение 2 декабря, заявления на экзамены, подготовка выпускников</a:t>
            </a:r>
          </a:p>
        </p:txBody>
      </p:sp>
      <p:sp>
        <p:nvSpPr>
          <p:cNvPr id="8" name="TextBox 7"/>
          <p:cNvSpPr txBox="1"/>
          <p:nvPr/>
        </p:nvSpPr>
        <p:spPr>
          <a:xfrm>
            <a:off x="1097280" y="5943600"/>
            <a:ext cx="9144000" cy="365760"/>
          </a:xfrm>
          <a:prstGeom prst="rect">
            <a:avLst/>
          </a:prstGeom>
          <a:noFill/>
        </p:spPr>
        <p:txBody>
          <a:bodyPr wrap="square" lIns="45720" rIns="45720" tIns="27432" bIns="27432" anchor="t">
            <a:spAutoFit/>
          </a:bodyPr>
          <a:lstStyle/>
          <a:p>
            <a:pPr algn="l">
              <a:lnSpc>
                <a:spcPct val="110000"/>
              </a:lnSpc>
            </a:pPr>
            <a:r>
              <a:rPr sz="1400" b="0" i="0">
                <a:solidFill>
                  <a:srgbClr val="C9D3DD"/>
                </a:solidFill>
                <a:latin typeface="Arial"/>
              </a:rPr>
              <a:t>[наименование школы]   |   [дата заседания]   |   70 минут</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AF6EE"/>
        </a:solidFill>
        <a:effectLst/>
      </p:bgPr>
    </p:bg>
    <p:spTree>
      <p:nvGrpSpPr>
        <p:cNvPr id="1" name=""/>
        <p:cNvGrpSpPr/>
        <p:nvPr/>
      </p:nvGrpSpPr>
      <p:grpSpPr/>
      <p:pic>
        <p:nvPicPr>
          <p:cNvPr id="2" name="Picture 1" descr="corridor.jpg"/>
          <p:cNvPicPr>
            <a:picLocks noChangeAspect="1"/>
          </p:cNvPicPr>
          <p:nvPr/>
        </p:nvPicPr>
        <p:blipFill>
          <a:blip r:embed="rId2"/>
          <a:srcRect l="34625" r="34625"/>
          <a:stretch>
            <a:fillRect/>
          </a:stretch>
        </p:blipFill>
        <p:spPr>
          <a:xfrm>
            <a:off x="0" y="0"/>
            <a:ext cx="3749039" cy="6858000"/>
          </a:xfrm>
          <a:prstGeom prst="rect">
            <a:avLst/>
          </a:prstGeom>
        </p:spPr>
      </p:pic>
      <p:sp>
        <p:nvSpPr>
          <p:cNvPr id="3" name="Rectangle 2"/>
          <p:cNvSpPr/>
          <p:nvPr/>
        </p:nvSpPr>
        <p:spPr>
          <a:xfrm>
            <a:off x="0" y="0"/>
            <a:ext cx="3749039" cy="6858000"/>
          </a:xfrm>
          <a:prstGeom prst="rect">
            <a:avLst/>
          </a:prstGeom>
          <a:solidFill>
            <a:srgbClr val="17324D">
              <a:alpha val="1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4251959" y="484632"/>
            <a:ext cx="82296" cy="548640"/>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434840" y="411480"/>
            <a:ext cx="7315200" cy="914400"/>
          </a:xfrm>
          <a:prstGeom prst="rect">
            <a:avLst/>
          </a:prstGeom>
          <a:noFill/>
        </p:spPr>
        <p:txBody>
          <a:bodyPr wrap="square" lIns="45720" rIns="45720" tIns="27432" bIns="27432" anchor="ctr">
            <a:spAutoFit/>
          </a:bodyPr>
          <a:lstStyle/>
          <a:p>
            <a:pPr algn="l">
              <a:lnSpc>
                <a:spcPct val="100000"/>
              </a:lnSpc>
            </a:pPr>
            <a:r>
              <a:rPr sz="3200" b="1" i="0">
                <a:solidFill>
                  <a:srgbClr val="17324D"/>
                </a:solidFill>
                <a:latin typeface="Arial"/>
              </a:rPr>
              <a:t>Что решаем за 70 минут</a:t>
            </a:r>
          </a:p>
        </p:txBody>
      </p:sp>
      <p:sp>
        <p:nvSpPr>
          <p:cNvPr id="6" name="Rounded Rectangle 5"/>
          <p:cNvSpPr/>
          <p:nvPr/>
        </p:nvSpPr>
        <p:spPr>
          <a:xfrm>
            <a:off x="4206240" y="1600200"/>
            <a:ext cx="1234440" cy="566928"/>
          </a:xfrm>
          <a:prstGeom prst="roundRect">
            <a:avLst>
              <a:gd name="adj" fmla="val 25000"/>
            </a:avLst>
          </a:prstGeom>
          <a:solidFill>
            <a:srgbClr val="1732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206240" y="1600200"/>
            <a:ext cx="1234440" cy="566928"/>
          </a:xfrm>
          <a:prstGeom prst="rect">
            <a:avLst/>
          </a:prstGeom>
          <a:noFill/>
        </p:spPr>
        <p:txBody>
          <a:bodyPr wrap="square" lIns="45720" rIns="45720" tIns="27432" bIns="27432" anchor="ctr">
            <a:spAutoFit/>
          </a:bodyPr>
          <a:lstStyle/>
          <a:p>
            <a:pPr algn="ctr">
              <a:lnSpc>
                <a:spcPct val="110000"/>
              </a:lnSpc>
            </a:pPr>
            <a:r>
              <a:rPr sz="1500" b="1" i="0">
                <a:solidFill>
                  <a:srgbClr val="FFFFFF"/>
                </a:solidFill>
                <a:latin typeface="Arial"/>
              </a:rPr>
              <a:t>0–5 мин</a:t>
            </a:r>
          </a:p>
        </p:txBody>
      </p:sp>
      <p:sp>
        <p:nvSpPr>
          <p:cNvPr id="8" name="TextBox 7"/>
          <p:cNvSpPr txBox="1"/>
          <p:nvPr/>
        </p:nvSpPr>
        <p:spPr>
          <a:xfrm>
            <a:off x="5623560" y="1600200"/>
            <a:ext cx="6035040" cy="566928"/>
          </a:xfrm>
          <a:prstGeom prst="rect">
            <a:avLst/>
          </a:prstGeom>
          <a:noFill/>
        </p:spPr>
        <p:txBody>
          <a:bodyPr wrap="square" lIns="45720" rIns="45720" tIns="27432" bIns="27432" anchor="ctr">
            <a:spAutoFit/>
          </a:bodyPr>
          <a:lstStyle/>
          <a:p>
            <a:pPr algn="l">
              <a:lnSpc>
                <a:spcPct val="110000"/>
              </a:lnSpc>
            </a:pPr>
            <a:r>
              <a:rPr sz="1700" b="0" i="0">
                <a:solidFill>
                  <a:srgbClr val="1E2B38"/>
                </a:solidFill>
                <a:latin typeface="Arial"/>
              </a:rPr>
              <a:t>Открытие: цель, регламент, кворум</a:t>
            </a:r>
          </a:p>
        </p:txBody>
      </p:sp>
      <p:sp>
        <p:nvSpPr>
          <p:cNvPr id="9" name="Rounded Rectangle 8"/>
          <p:cNvSpPr/>
          <p:nvPr/>
        </p:nvSpPr>
        <p:spPr>
          <a:xfrm>
            <a:off x="4206240" y="2350008"/>
            <a:ext cx="1234440" cy="566928"/>
          </a:xfrm>
          <a:prstGeom prst="roundRect">
            <a:avLst>
              <a:gd name="adj" fmla="val 25000"/>
            </a:avLst>
          </a:prstGeom>
          <a:solidFill>
            <a:srgbClr val="1732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206240" y="2350008"/>
            <a:ext cx="1234440" cy="566928"/>
          </a:xfrm>
          <a:prstGeom prst="rect">
            <a:avLst/>
          </a:prstGeom>
          <a:noFill/>
        </p:spPr>
        <p:txBody>
          <a:bodyPr wrap="square" lIns="45720" rIns="45720" tIns="27432" bIns="27432" anchor="ctr">
            <a:spAutoFit/>
          </a:bodyPr>
          <a:lstStyle/>
          <a:p>
            <a:pPr algn="ctr">
              <a:lnSpc>
                <a:spcPct val="110000"/>
              </a:lnSpc>
            </a:pPr>
            <a:r>
              <a:rPr sz="1500" b="1" i="0">
                <a:solidFill>
                  <a:srgbClr val="FFFFFF"/>
                </a:solidFill>
                <a:latin typeface="Arial"/>
              </a:rPr>
              <a:t>5–25 мин</a:t>
            </a:r>
          </a:p>
        </p:txBody>
      </p:sp>
      <p:sp>
        <p:nvSpPr>
          <p:cNvPr id="11" name="TextBox 10"/>
          <p:cNvSpPr txBox="1"/>
          <p:nvPr/>
        </p:nvSpPr>
        <p:spPr>
          <a:xfrm>
            <a:off x="5623560" y="2350008"/>
            <a:ext cx="6035040" cy="566928"/>
          </a:xfrm>
          <a:prstGeom prst="rect">
            <a:avLst/>
          </a:prstGeom>
          <a:noFill/>
        </p:spPr>
        <p:txBody>
          <a:bodyPr wrap="square" lIns="45720" rIns="45720" tIns="27432" bIns="27432" anchor="ctr">
            <a:spAutoFit/>
          </a:bodyPr>
          <a:lstStyle/>
          <a:p>
            <a:pPr algn="l">
              <a:lnSpc>
                <a:spcPct val="110000"/>
              </a:lnSpc>
            </a:pPr>
            <a:r>
              <a:rPr sz="1700" b="0" i="0">
                <a:solidFill>
                  <a:srgbClr val="1E2B38"/>
                </a:solidFill>
                <a:latin typeface="Arial"/>
              </a:rPr>
              <a:t>Вопрос 1. Итоговое сочинение 2 декабря: схема региона, комиссии, помещения</a:t>
            </a:r>
          </a:p>
        </p:txBody>
      </p:sp>
      <p:sp>
        <p:nvSpPr>
          <p:cNvPr id="12" name="Rounded Rectangle 11"/>
          <p:cNvSpPr/>
          <p:nvPr/>
        </p:nvSpPr>
        <p:spPr>
          <a:xfrm>
            <a:off x="4206240" y="3099815"/>
            <a:ext cx="1234440" cy="566928"/>
          </a:xfrm>
          <a:prstGeom prst="roundRect">
            <a:avLst>
              <a:gd name="adj" fmla="val 25000"/>
            </a:avLst>
          </a:prstGeom>
          <a:solidFill>
            <a:srgbClr val="1732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206240" y="3099815"/>
            <a:ext cx="1234440" cy="566928"/>
          </a:xfrm>
          <a:prstGeom prst="rect">
            <a:avLst/>
          </a:prstGeom>
          <a:noFill/>
        </p:spPr>
        <p:txBody>
          <a:bodyPr wrap="square" lIns="45720" rIns="45720" tIns="27432" bIns="27432" anchor="ctr">
            <a:spAutoFit/>
          </a:bodyPr>
          <a:lstStyle/>
          <a:p>
            <a:pPr algn="ctr">
              <a:lnSpc>
                <a:spcPct val="110000"/>
              </a:lnSpc>
            </a:pPr>
            <a:r>
              <a:rPr sz="1500" b="1" i="0">
                <a:solidFill>
                  <a:srgbClr val="FFFFFF"/>
                </a:solidFill>
                <a:latin typeface="Arial"/>
              </a:rPr>
              <a:t>25–40 мин</a:t>
            </a:r>
          </a:p>
        </p:txBody>
      </p:sp>
      <p:sp>
        <p:nvSpPr>
          <p:cNvPr id="14" name="TextBox 13"/>
          <p:cNvSpPr txBox="1"/>
          <p:nvPr/>
        </p:nvSpPr>
        <p:spPr>
          <a:xfrm>
            <a:off x="5623560" y="3099815"/>
            <a:ext cx="6035040" cy="566928"/>
          </a:xfrm>
          <a:prstGeom prst="rect">
            <a:avLst/>
          </a:prstGeom>
          <a:noFill/>
        </p:spPr>
        <p:txBody>
          <a:bodyPr wrap="square" lIns="45720" rIns="45720" tIns="27432" bIns="27432" anchor="ctr">
            <a:spAutoFit/>
          </a:bodyPr>
          <a:lstStyle/>
          <a:p>
            <a:pPr algn="l">
              <a:lnSpc>
                <a:spcPct val="110000"/>
              </a:lnSpc>
            </a:pPr>
            <a:r>
              <a:rPr sz="1700" b="0" i="0">
                <a:solidFill>
                  <a:srgbClr val="1E2B38"/>
                </a:solidFill>
                <a:latin typeface="Arial"/>
              </a:rPr>
              <a:t>Вопрос 2. Заявления и информирование под подпись, сверки</a:t>
            </a:r>
          </a:p>
        </p:txBody>
      </p:sp>
      <p:sp>
        <p:nvSpPr>
          <p:cNvPr id="15" name="Rounded Rectangle 14"/>
          <p:cNvSpPr/>
          <p:nvPr/>
        </p:nvSpPr>
        <p:spPr>
          <a:xfrm>
            <a:off x="4206240" y="3849624"/>
            <a:ext cx="1234440" cy="566928"/>
          </a:xfrm>
          <a:prstGeom prst="roundRect">
            <a:avLst>
              <a:gd name="adj" fmla="val 25000"/>
            </a:avLst>
          </a:prstGeom>
          <a:solidFill>
            <a:srgbClr val="1732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206240" y="3849624"/>
            <a:ext cx="1234440" cy="566928"/>
          </a:xfrm>
          <a:prstGeom prst="rect">
            <a:avLst/>
          </a:prstGeom>
          <a:noFill/>
        </p:spPr>
        <p:txBody>
          <a:bodyPr wrap="square" lIns="45720" rIns="45720" tIns="27432" bIns="27432" anchor="ctr">
            <a:spAutoFit/>
          </a:bodyPr>
          <a:lstStyle/>
          <a:p>
            <a:pPr algn="ctr">
              <a:lnSpc>
                <a:spcPct val="110000"/>
              </a:lnSpc>
            </a:pPr>
            <a:r>
              <a:rPr sz="1500" b="1" i="0">
                <a:solidFill>
                  <a:srgbClr val="FFFFFF"/>
                </a:solidFill>
                <a:latin typeface="Arial"/>
              </a:rPr>
              <a:t>40–58 мин</a:t>
            </a:r>
          </a:p>
        </p:txBody>
      </p:sp>
      <p:sp>
        <p:nvSpPr>
          <p:cNvPr id="17" name="TextBox 16"/>
          <p:cNvSpPr txBox="1"/>
          <p:nvPr/>
        </p:nvSpPr>
        <p:spPr>
          <a:xfrm>
            <a:off x="5623560" y="3849624"/>
            <a:ext cx="6035040" cy="566928"/>
          </a:xfrm>
          <a:prstGeom prst="rect">
            <a:avLst/>
          </a:prstGeom>
          <a:noFill/>
        </p:spPr>
        <p:txBody>
          <a:bodyPr wrap="square" lIns="45720" rIns="45720" tIns="27432" bIns="27432" anchor="ctr">
            <a:spAutoFit/>
          </a:bodyPr>
          <a:lstStyle/>
          <a:p>
            <a:pPr algn="l">
              <a:lnSpc>
                <a:spcPct val="110000"/>
              </a:lnSpc>
            </a:pPr>
            <a:r>
              <a:rPr sz="1700" b="0" i="0">
                <a:solidFill>
                  <a:srgbClr val="1E2B38"/>
                </a:solidFill>
                <a:latin typeface="Arial"/>
              </a:rPr>
              <a:t>Вопрос 3. Подготовка выпускников и консультации</a:t>
            </a:r>
          </a:p>
        </p:txBody>
      </p:sp>
      <p:sp>
        <p:nvSpPr>
          <p:cNvPr id="18" name="Rounded Rectangle 17"/>
          <p:cNvSpPr/>
          <p:nvPr/>
        </p:nvSpPr>
        <p:spPr>
          <a:xfrm>
            <a:off x="4206240" y="4599432"/>
            <a:ext cx="1234440" cy="566928"/>
          </a:xfrm>
          <a:prstGeom prst="roundRect">
            <a:avLst>
              <a:gd name="adj" fmla="val 25000"/>
            </a:avLst>
          </a:prstGeom>
          <a:solidFill>
            <a:srgbClr val="1732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206240" y="4599432"/>
            <a:ext cx="1234440" cy="566928"/>
          </a:xfrm>
          <a:prstGeom prst="rect">
            <a:avLst/>
          </a:prstGeom>
          <a:noFill/>
        </p:spPr>
        <p:txBody>
          <a:bodyPr wrap="square" lIns="45720" rIns="45720" tIns="27432" bIns="27432" anchor="ctr">
            <a:spAutoFit/>
          </a:bodyPr>
          <a:lstStyle/>
          <a:p>
            <a:pPr algn="ctr">
              <a:lnSpc>
                <a:spcPct val="110000"/>
              </a:lnSpc>
            </a:pPr>
            <a:r>
              <a:rPr sz="1500" b="1" i="0">
                <a:solidFill>
                  <a:srgbClr val="FFFFFF"/>
                </a:solidFill>
                <a:latin typeface="Arial"/>
              </a:rPr>
              <a:t>58–66 мин</a:t>
            </a:r>
          </a:p>
        </p:txBody>
      </p:sp>
      <p:sp>
        <p:nvSpPr>
          <p:cNvPr id="20" name="TextBox 19"/>
          <p:cNvSpPr txBox="1"/>
          <p:nvPr/>
        </p:nvSpPr>
        <p:spPr>
          <a:xfrm>
            <a:off x="5623560" y="4599432"/>
            <a:ext cx="6035040" cy="566928"/>
          </a:xfrm>
          <a:prstGeom prst="rect">
            <a:avLst/>
          </a:prstGeom>
          <a:noFill/>
        </p:spPr>
        <p:txBody>
          <a:bodyPr wrap="square" lIns="45720" rIns="45720" tIns="27432" bIns="27432" anchor="ctr">
            <a:spAutoFit/>
          </a:bodyPr>
          <a:lstStyle/>
          <a:p>
            <a:pPr algn="l">
              <a:lnSpc>
                <a:spcPct val="110000"/>
              </a:lnSpc>
            </a:pPr>
            <a:r>
              <a:rPr sz="1700" b="0" i="0">
                <a:solidFill>
                  <a:srgbClr val="1E2B38"/>
                </a:solidFill>
                <a:latin typeface="Arial"/>
              </a:rPr>
              <a:t>Контрольные точки и ответственные</a:t>
            </a:r>
          </a:p>
        </p:txBody>
      </p:sp>
      <p:sp>
        <p:nvSpPr>
          <p:cNvPr id="21" name="Rounded Rectangle 20"/>
          <p:cNvSpPr/>
          <p:nvPr/>
        </p:nvSpPr>
        <p:spPr>
          <a:xfrm>
            <a:off x="4206240" y="5349240"/>
            <a:ext cx="1234440" cy="566928"/>
          </a:xfrm>
          <a:prstGeom prst="roundRect">
            <a:avLst>
              <a:gd name="adj" fmla="val 25000"/>
            </a:avLst>
          </a:prstGeom>
          <a:solidFill>
            <a:srgbClr val="1732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4206240" y="5349240"/>
            <a:ext cx="1234440" cy="566928"/>
          </a:xfrm>
          <a:prstGeom prst="rect">
            <a:avLst/>
          </a:prstGeom>
          <a:noFill/>
        </p:spPr>
        <p:txBody>
          <a:bodyPr wrap="square" lIns="45720" rIns="45720" tIns="27432" bIns="27432" anchor="ctr">
            <a:spAutoFit/>
          </a:bodyPr>
          <a:lstStyle/>
          <a:p>
            <a:pPr algn="ctr">
              <a:lnSpc>
                <a:spcPct val="110000"/>
              </a:lnSpc>
            </a:pPr>
            <a:r>
              <a:rPr sz="1500" b="1" i="0">
                <a:solidFill>
                  <a:srgbClr val="FFFFFF"/>
                </a:solidFill>
                <a:latin typeface="Arial"/>
              </a:rPr>
              <a:t>66–70 мин</a:t>
            </a:r>
          </a:p>
        </p:txBody>
      </p:sp>
      <p:sp>
        <p:nvSpPr>
          <p:cNvPr id="23" name="TextBox 22"/>
          <p:cNvSpPr txBox="1"/>
          <p:nvPr/>
        </p:nvSpPr>
        <p:spPr>
          <a:xfrm>
            <a:off x="5623560" y="5349240"/>
            <a:ext cx="6035040" cy="566928"/>
          </a:xfrm>
          <a:prstGeom prst="rect">
            <a:avLst/>
          </a:prstGeom>
          <a:noFill/>
        </p:spPr>
        <p:txBody>
          <a:bodyPr wrap="square" lIns="45720" rIns="45720" tIns="27432" bIns="27432" anchor="ctr">
            <a:spAutoFit/>
          </a:bodyPr>
          <a:lstStyle/>
          <a:p>
            <a:pPr algn="l">
              <a:lnSpc>
                <a:spcPct val="110000"/>
              </a:lnSpc>
            </a:pPr>
            <a:r>
              <a:rPr sz="1700" b="0" i="0">
                <a:solidFill>
                  <a:srgbClr val="1E2B38"/>
                </a:solidFill>
                <a:latin typeface="Arial"/>
              </a:rPr>
              <a:t>Итоги: кто, что, к какому сроку</a:t>
            </a:r>
          </a:p>
        </p:txBody>
      </p:sp>
      <p:sp>
        <p:nvSpPr>
          <p:cNvPr id="24" name="TextBox 23"/>
          <p:cNvSpPr txBox="1"/>
          <p:nvPr/>
        </p:nvSpPr>
        <p:spPr>
          <a:xfrm>
            <a:off x="4206240" y="6446520"/>
            <a:ext cx="6400800" cy="274320"/>
          </a:xfrm>
          <a:prstGeom prst="rect">
            <a:avLst/>
          </a:prstGeom>
          <a:noFill/>
        </p:spPr>
        <p:txBody>
          <a:bodyPr wrap="square" lIns="45720" rIns="45720" tIns="27432" bIns="27432" anchor="t">
            <a:spAutoFit/>
          </a:bodyPr>
          <a:lstStyle/>
          <a:p>
            <a:pPr algn="l">
              <a:lnSpc>
                <a:spcPct val="110000"/>
              </a:lnSpc>
            </a:pPr>
            <a:r>
              <a:rPr sz="1000" b="0" i="0">
                <a:solidFill>
                  <a:srgbClr val="5B7186"/>
                </a:solidFill>
                <a:latin typeface="Arial"/>
              </a:rPr>
              <a:t>Педагогический совет  |  [наименование школы], [дата]</a:t>
            </a:r>
          </a:p>
        </p:txBody>
      </p:sp>
      <p:sp>
        <p:nvSpPr>
          <p:cNvPr id="25" name="TextBox 24"/>
          <p:cNvSpPr txBox="1"/>
          <p:nvPr/>
        </p:nvSpPr>
        <p:spPr>
          <a:xfrm>
            <a:off x="11094415" y="6446520"/>
            <a:ext cx="548640" cy="274320"/>
          </a:xfrm>
          <a:prstGeom prst="rect">
            <a:avLst/>
          </a:prstGeom>
          <a:noFill/>
        </p:spPr>
        <p:txBody>
          <a:bodyPr wrap="square" lIns="45720" rIns="45720" tIns="27432" bIns="27432" anchor="t">
            <a:spAutoFit/>
          </a:bodyPr>
          <a:lstStyle/>
          <a:p>
            <a:pPr algn="r">
              <a:lnSpc>
                <a:spcPct val="110000"/>
              </a:lnSpc>
            </a:pPr>
            <a:r>
              <a:rPr sz="1000" b="0" i="0">
                <a:solidFill>
                  <a:srgbClr val="5B7186"/>
                </a:solidFill>
                <a:latin typeface="Aria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AF6EE"/>
        </a:solidFill>
        <a:effectLst/>
      </p:bgPr>
    </p:bg>
    <p:spTree>
      <p:nvGrpSpPr>
        <p:cNvPr id="1" name=""/>
        <p:cNvGrpSpPr/>
        <p:nvPr/>
      </p:nvGrpSpPr>
      <p:grpSpPr/>
      <p:sp>
        <p:nvSpPr>
          <p:cNvPr id="2" name="Rectangle 1"/>
          <p:cNvSpPr/>
          <p:nvPr/>
        </p:nvSpPr>
        <p:spPr>
          <a:xfrm>
            <a:off x="594360" y="484632"/>
            <a:ext cx="82296" cy="548640"/>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411480"/>
            <a:ext cx="10058400" cy="914400"/>
          </a:xfrm>
          <a:prstGeom prst="rect">
            <a:avLst/>
          </a:prstGeom>
          <a:noFill/>
        </p:spPr>
        <p:txBody>
          <a:bodyPr wrap="square" lIns="45720" rIns="45720" tIns="27432" bIns="27432" anchor="ctr">
            <a:spAutoFit/>
          </a:bodyPr>
          <a:lstStyle/>
          <a:p>
            <a:pPr algn="l">
              <a:lnSpc>
                <a:spcPct val="100000"/>
              </a:lnSpc>
            </a:pPr>
            <a:r>
              <a:rPr sz="3200" b="1" i="0">
                <a:solidFill>
                  <a:srgbClr val="17324D"/>
                </a:solidFill>
                <a:latin typeface="Arial"/>
              </a:rPr>
              <a:t>Сроки, которые не ждут педсовета</a:t>
            </a:r>
          </a:p>
        </p:txBody>
      </p:sp>
      <p:sp>
        <p:nvSpPr>
          <p:cNvPr id="4" name="Rounded Rectangle 3"/>
          <p:cNvSpPr/>
          <p:nvPr/>
        </p:nvSpPr>
        <p:spPr>
          <a:xfrm>
            <a:off x="548640" y="1554480"/>
            <a:ext cx="3611880" cy="1965960"/>
          </a:xfrm>
          <a:prstGeom prst="roundRect">
            <a:avLst>
              <a:gd name="adj" fmla="val 6000"/>
            </a:avLst>
          </a:prstGeom>
          <a:solidFill>
            <a:srgbClr val="FFFFFF"/>
          </a:solidFill>
          <a:ln w="12700">
            <a:solidFill>
              <a:srgbClr val="E2D8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48640" y="1737360"/>
            <a:ext cx="73152" cy="1600200"/>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737360"/>
            <a:ext cx="3200400" cy="822960"/>
          </a:xfrm>
          <a:prstGeom prst="rect">
            <a:avLst/>
          </a:prstGeom>
          <a:noFill/>
        </p:spPr>
        <p:txBody>
          <a:bodyPr wrap="square" lIns="45720" rIns="45720" tIns="27432" bIns="27432" anchor="ctr">
            <a:spAutoFit/>
          </a:bodyPr>
          <a:lstStyle/>
          <a:p>
            <a:pPr algn="l">
              <a:lnSpc>
                <a:spcPct val="100000"/>
              </a:lnSpc>
            </a:pPr>
            <a:r>
              <a:rPr sz="2400" b="1" i="0">
                <a:solidFill>
                  <a:srgbClr val="17324D"/>
                </a:solidFill>
                <a:latin typeface="Arial"/>
              </a:rPr>
              <a:t>не позднее 02.11.2026</a:t>
            </a:r>
          </a:p>
        </p:txBody>
      </p:sp>
      <p:sp>
        <p:nvSpPr>
          <p:cNvPr id="7" name="TextBox 6"/>
          <p:cNvSpPr txBox="1"/>
          <p:nvPr/>
        </p:nvSpPr>
        <p:spPr>
          <a:xfrm>
            <a:off x="822959" y="2514600"/>
            <a:ext cx="3200400" cy="594360"/>
          </a:xfrm>
          <a:prstGeom prst="rect">
            <a:avLst/>
          </a:prstGeom>
          <a:noFill/>
        </p:spPr>
        <p:txBody>
          <a:bodyPr wrap="square" lIns="45720" rIns="45720" tIns="27432" bIns="27432" anchor="t">
            <a:spAutoFit/>
          </a:bodyPr>
          <a:lstStyle/>
          <a:p>
            <a:pPr algn="l">
              <a:lnSpc>
                <a:spcPct val="105000"/>
              </a:lnSpc>
            </a:pPr>
            <a:r>
              <a:rPr sz="1500" b="0" i="0">
                <a:solidFill>
                  <a:srgbClr val="1E2B38"/>
                </a:solidFill>
                <a:latin typeface="Arial"/>
              </a:rPr>
              <a:t>Информация о сочинении опубликована на сайтах</a:t>
            </a:r>
          </a:p>
        </p:txBody>
      </p:sp>
      <p:sp>
        <p:nvSpPr>
          <p:cNvPr id="8" name="TextBox 7"/>
          <p:cNvSpPr txBox="1"/>
          <p:nvPr/>
        </p:nvSpPr>
        <p:spPr>
          <a:xfrm>
            <a:off x="822959" y="3108960"/>
            <a:ext cx="3200400" cy="320040"/>
          </a:xfrm>
          <a:prstGeom prst="rect">
            <a:avLst/>
          </a:prstGeom>
          <a:noFill/>
        </p:spPr>
        <p:txBody>
          <a:bodyPr wrap="square" lIns="45720" rIns="45720" tIns="27432" bIns="27432" anchor="t">
            <a:spAutoFit/>
          </a:bodyPr>
          <a:lstStyle/>
          <a:p>
            <a:pPr algn="l">
              <a:lnSpc>
                <a:spcPct val="110000"/>
              </a:lnSpc>
            </a:pPr>
            <a:r>
              <a:rPr sz="1150" b="0" i="1">
                <a:solidFill>
                  <a:srgbClr val="5B7186"/>
                </a:solidFill>
                <a:latin typeface="Arial"/>
              </a:rPr>
              <a:t>Порядок ГИА-11, п. 46</a:t>
            </a:r>
          </a:p>
        </p:txBody>
      </p:sp>
      <p:sp>
        <p:nvSpPr>
          <p:cNvPr id="9" name="Rounded Rectangle 8"/>
          <p:cNvSpPr/>
          <p:nvPr/>
        </p:nvSpPr>
        <p:spPr>
          <a:xfrm>
            <a:off x="4361688" y="1554480"/>
            <a:ext cx="3611880" cy="1965960"/>
          </a:xfrm>
          <a:prstGeom prst="roundRect">
            <a:avLst>
              <a:gd name="adj" fmla="val 6000"/>
            </a:avLst>
          </a:prstGeom>
          <a:solidFill>
            <a:srgbClr val="FFFFFF"/>
          </a:solidFill>
          <a:ln w="12700">
            <a:solidFill>
              <a:srgbClr val="E2D8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361688" y="1737360"/>
            <a:ext cx="73152" cy="1600200"/>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636007" y="1737360"/>
            <a:ext cx="3200400" cy="822960"/>
          </a:xfrm>
          <a:prstGeom prst="rect">
            <a:avLst/>
          </a:prstGeom>
          <a:noFill/>
        </p:spPr>
        <p:txBody>
          <a:bodyPr wrap="square" lIns="45720" rIns="45720" tIns="27432" bIns="27432" anchor="ctr">
            <a:spAutoFit/>
          </a:bodyPr>
          <a:lstStyle/>
          <a:p>
            <a:pPr algn="l">
              <a:lnSpc>
                <a:spcPct val="100000"/>
              </a:lnSpc>
            </a:pPr>
            <a:r>
              <a:rPr sz="2400" b="1" i="0">
                <a:solidFill>
                  <a:srgbClr val="17324D"/>
                </a:solidFill>
                <a:latin typeface="Arial"/>
              </a:rPr>
              <a:t>по 18.11.2026 включительно</a:t>
            </a:r>
          </a:p>
        </p:txBody>
      </p:sp>
      <p:sp>
        <p:nvSpPr>
          <p:cNvPr id="12" name="TextBox 11"/>
          <p:cNvSpPr txBox="1"/>
          <p:nvPr/>
        </p:nvSpPr>
        <p:spPr>
          <a:xfrm>
            <a:off x="4636007" y="2514600"/>
            <a:ext cx="3200400" cy="594360"/>
          </a:xfrm>
          <a:prstGeom prst="rect">
            <a:avLst/>
          </a:prstGeom>
          <a:noFill/>
        </p:spPr>
        <p:txBody>
          <a:bodyPr wrap="square" lIns="45720" rIns="45720" tIns="27432" bIns="27432" anchor="t">
            <a:spAutoFit/>
          </a:bodyPr>
          <a:lstStyle/>
          <a:p>
            <a:pPr algn="l">
              <a:lnSpc>
                <a:spcPct val="105000"/>
              </a:lnSpc>
            </a:pPr>
            <a:r>
              <a:rPr sz="1500" b="0" i="0">
                <a:solidFill>
                  <a:srgbClr val="1E2B38"/>
                </a:solidFill>
                <a:latin typeface="Arial"/>
              </a:rPr>
              <a:t>Заявления на итоговое сочинение (изложение)</a:t>
            </a:r>
          </a:p>
        </p:txBody>
      </p:sp>
      <p:sp>
        <p:nvSpPr>
          <p:cNvPr id="13" name="TextBox 12"/>
          <p:cNvSpPr txBox="1"/>
          <p:nvPr/>
        </p:nvSpPr>
        <p:spPr>
          <a:xfrm>
            <a:off x="4636007" y="3108960"/>
            <a:ext cx="3200400" cy="320040"/>
          </a:xfrm>
          <a:prstGeom prst="rect">
            <a:avLst/>
          </a:prstGeom>
          <a:noFill/>
        </p:spPr>
        <p:txBody>
          <a:bodyPr wrap="square" lIns="45720" rIns="45720" tIns="27432" bIns="27432" anchor="t">
            <a:spAutoFit/>
          </a:bodyPr>
          <a:lstStyle/>
          <a:p>
            <a:pPr algn="l">
              <a:lnSpc>
                <a:spcPct val="110000"/>
              </a:lnSpc>
            </a:pPr>
            <a:r>
              <a:rPr sz="1150" b="0" i="1">
                <a:solidFill>
                  <a:srgbClr val="5B7186"/>
                </a:solidFill>
                <a:latin typeface="Arial"/>
              </a:rPr>
              <a:t>Порядок ГИА-11, п. 23</a:t>
            </a:r>
          </a:p>
        </p:txBody>
      </p:sp>
      <p:sp>
        <p:nvSpPr>
          <p:cNvPr id="14" name="Rounded Rectangle 13"/>
          <p:cNvSpPr/>
          <p:nvPr/>
        </p:nvSpPr>
        <p:spPr>
          <a:xfrm>
            <a:off x="8174736" y="1554480"/>
            <a:ext cx="3611880" cy="1965960"/>
          </a:xfrm>
          <a:prstGeom prst="roundRect">
            <a:avLst>
              <a:gd name="adj" fmla="val 6000"/>
            </a:avLst>
          </a:prstGeom>
          <a:solidFill>
            <a:srgbClr val="FFFFFF"/>
          </a:solidFill>
          <a:ln w="12700">
            <a:solidFill>
              <a:srgbClr val="E2D8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174736" y="1737360"/>
            <a:ext cx="73152" cy="1600200"/>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449056" y="1737360"/>
            <a:ext cx="3200400" cy="822960"/>
          </a:xfrm>
          <a:prstGeom prst="rect">
            <a:avLst/>
          </a:prstGeom>
          <a:noFill/>
        </p:spPr>
        <p:txBody>
          <a:bodyPr wrap="square" lIns="45720" rIns="45720" tIns="27432" bIns="27432" anchor="ctr">
            <a:spAutoFit/>
          </a:bodyPr>
          <a:lstStyle/>
          <a:p>
            <a:pPr algn="l">
              <a:lnSpc>
                <a:spcPct val="100000"/>
              </a:lnSpc>
            </a:pPr>
            <a:r>
              <a:rPr sz="2400" b="1" i="0">
                <a:solidFill>
                  <a:srgbClr val="17324D"/>
                </a:solidFill>
                <a:latin typeface="Arial"/>
              </a:rPr>
              <a:t>2 декабря 2026</a:t>
            </a:r>
          </a:p>
        </p:txBody>
      </p:sp>
      <p:sp>
        <p:nvSpPr>
          <p:cNvPr id="17" name="TextBox 16"/>
          <p:cNvSpPr txBox="1"/>
          <p:nvPr/>
        </p:nvSpPr>
        <p:spPr>
          <a:xfrm>
            <a:off x="8449056" y="2514600"/>
            <a:ext cx="3200400" cy="594360"/>
          </a:xfrm>
          <a:prstGeom prst="rect">
            <a:avLst/>
          </a:prstGeom>
          <a:noFill/>
        </p:spPr>
        <p:txBody>
          <a:bodyPr wrap="square" lIns="45720" rIns="45720" tIns="27432" bIns="27432" anchor="t">
            <a:spAutoFit/>
          </a:bodyPr>
          <a:lstStyle/>
          <a:p>
            <a:pPr algn="l">
              <a:lnSpc>
                <a:spcPct val="105000"/>
              </a:lnSpc>
            </a:pPr>
            <a:r>
              <a:rPr sz="1500" b="0" i="0">
                <a:solidFill>
                  <a:srgbClr val="1E2B38"/>
                </a:solidFill>
                <a:latin typeface="Arial"/>
              </a:rPr>
              <a:t>Итоговое сочинение (изложение), 11 класс</a:t>
            </a:r>
          </a:p>
        </p:txBody>
      </p:sp>
      <p:sp>
        <p:nvSpPr>
          <p:cNvPr id="18" name="TextBox 17"/>
          <p:cNvSpPr txBox="1"/>
          <p:nvPr/>
        </p:nvSpPr>
        <p:spPr>
          <a:xfrm>
            <a:off x="8449056" y="3108960"/>
            <a:ext cx="3200400" cy="320040"/>
          </a:xfrm>
          <a:prstGeom prst="rect">
            <a:avLst/>
          </a:prstGeom>
          <a:noFill/>
        </p:spPr>
        <p:txBody>
          <a:bodyPr wrap="square" lIns="45720" rIns="45720" tIns="27432" bIns="27432" anchor="t">
            <a:spAutoFit/>
          </a:bodyPr>
          <a:lstStyle/>
          <a:p>
            <a:pPr algn="l">
              <a:lnSpc>
                <a:spcPct val="110000"/>
              </a:lnSpc>
            </a:pPr>
            <a:r>
              <a:rPr sz="1150" b="0" i="1">
                <a:solidFill>
                  <a:srgbClr val="5B7186"/>
                </a:solidFill>
                <a:latin typeface="Arial"/>
              </a:rPr>
              <a:t>Порядок ГИА-11, п. 22</a:t>
            </a:r>
          </a:p>
        </p:txBody>
      </p:sp>
      <p:sp>
        <p:nvSpPr>
          <p:cNvPr id="19" name="Rounded Rectangle 18"/>
          <p:cNvSpPr/>
          <p:nvPr/>
        </p:nvSpPr>
        <p:spPr>
          <a:xfrm>
            <a:off x="548640" y="3749039"/>
            <a:ext cx="3611880" cy="1965960"/>
          </a:xfrm>
          <a:prstGeom prst="roundRect">
            <a:avLst>
              <a:gd name="adj" fmla="val 6000"/>
            </a:avLst>
          </a:prstGeom>
          <a:solidFill>
            <a:srgbClr val="FFFFFF"/>
          </a:solidFill>
          <a:ln w="12700">
            <a:solidFill>
              <a:srgbClr val="E2D8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48640" y="3931920"/>
            <a:ext cx="73152" cy="1600200"/>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22959" y="3931920"/>
            <a:ext cx="3200400" cy="822960"/>
          </a:xfrm>
          <a:prstGeom prst="rect">
            <a:avLst/>
          </a:prstGeom>
          <a:noFill/>
        </p:spPr>
        <p:txBody>
          <a:bodyPr wrap="square" lIns="45720" rIns="45720" tIns="27432" bIns="27432" anchor="ctr">
            <a:spAutoFit/>
          </a:bodyPr>
          <a:lstStyle/>
          <a:p>
            <a:pPr algn="l">
              <a:lnSpc>
                <a:spcPct val="100000"/>
              </a:lnSpc>
            </a:pPr>
            <a:r>
              <a:rPr sz="2400" b="1" i="0">
                <a:solidFill>
                  <a:srgbClr val="17324D"/>
                </a:solidFill>
                <a:latin typeface="Arial"/>
              </a:rPr>
              <a:t>по 27.01.2027 включительно</a:t>
            </a:r>
          </a:p>
        </p:txBody>
      </p:sp>
      <p:sp>
        <p:nvSpPr>
          <p:cNvPr id="22" name="TextBox 21"/>
          <p:cNvSpPr txBox="1"/>
          <p:nvPr/>
        </p:nvSpPr>
        <p:spPr>
          <a:xfrm>
            <a:off x="822959" y="4709159"/>
            <a:ext cx="3200400" cy="594360"/>
          </a:xfrm>
          <a:prstGeom prst="rect">
            <a:avLst/>
          </a:prstGeom>
          <a:noFill/>
        </p:spPr>
        <p:txBody>
          <a:bodyPr wrap="square" lIns="45720" rIns="45720" tIns="27432" bIns="27432" anchor="t">
            <a:spAutoFit/>
          </a:bodyPr>
          <a:lstStyle/>
          <a:p>
            <a:pPr algn="l">
              <a:lnSpc>
                <a:spcPct val="105000"/>
              </a:lnSpc>
            </a:pPr>
            <a:r>
              <a:rPr sz="1500" b="0" i="0">
                <a:solidFill>
                  <a:srgbClr val="1E2B38"/>
                </a:solidFill>
                <a:latin typeface="Arial"/>
              </a:rPr>
              <a:t>Заявления на собеседование, 9 класс; процедура 10.02.2027</a:t>
            </a:r>
          </a:p>
        </p:txBody>
      </p:sp>
      <p:sp>
        <p:nvSpPr>
          <p:cNvPr id="23" name="TextBox 22"/>
          <p:cNvSpPr txBox="1"/>
          <p:nvPr/>
        </p:nvSpPr>
        <p:spPr>
          <a:xfrm>
            <a:off x="822959" y="5303520"/>
            <a:ext cx="3200400" cy="320040"/>
          </a:xfrm>
          <a:prstGeom prst="rect">
            <a:avLst/>
          </a:prstGeom>
          <a:noFill/>
        </p:spPr>
        <p:txBody>
          <a:bodyPr wrap="square" lIns="45720" rIns="45720" tIns="27432" bIns="27432" anchor="t">
            <a:spAutoFit/>
          </a:bodyPr>
          <a:lstStyle/>
          <a:p>
            <a:pPr algn="l">
              <a:lnSpc>
                <a:spcPct val="110000"/>
              </a:lnSpc>
            </a:pPr>
            <a:r>
              <a:rPr sz="1150" b="0" i="1">
                <a:solidFill>
                  <a:srgbClr val="5B7186"/>
                </a:solidFill>
                <a:latin typeface="Arial"/>
              </a:rPr>
              <a:t>Порядок ГИА-9, пп. 18–19</a:t>
            </a:r>
          </a:p>
        </p:txBody>
      </p:sp>
      <p:sp>
        <p:nvSpPr>
          <p:cNvPr id="24" name="Rounded Rectangle 23"/>
          <p:cNvSpPr/>
          <p:nvPr/>
        </p:nvSpPr>
        <p:spPr>
          <a:xfrm>
            <a:off x="4361688" y="3749039"/>
            <a:ext cx="3611880" cy="1965960"/>
          </a:xfrm>
          <a:prstGeom prst="roundRect">
            <a:avLst>
              <a:gd name="adj" fmla="val 6000"/>
            </a:avLst>
          </a:prstGeom>
          <a:solidFill>
            <a:srgbClr val="FFFFFF"/>
          </a:solidFill>
          <a:ln w="12700">
            <a:solidFill>
              <a:srgbClr val="E2D8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4361688" y="3931920"/>
            <a:ext cx="73152" cy="1600200"/>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4636007" y="3931920"/>
            <a:ext cx="3200400" cy="822960"/>
          </a:xfrm>
          <a:prstGeom prst="rect">
            <a:avLst/>
          </a:prstGeom>
          <a:noFill/>
        </p:spPr>
        <p:txBody>
          <a:bodyPr wrap="square" lIns="45720" rIns="45720" tIns="27432" bIns="27432" anchor="ctr">
            <a:spAutoFit/>
          </a:bodyPr>
          <a:lstStyle/>
          <a:p>
            <a:pPr algn="l">
              <a:lnSpc>
                <a:spcPct val="100000"/>
              </a:lnSpc>
            </a:pPr>
            <a:r>
              <a:rPr sz="2400" b="1" i="0">
                <a:solidFill>
                  <a:srgbClr val="17324D"/>
                </a:solidFill>
                <a:latin typeface="Arial"/>
              </a:rPr>
              <a:t>по 01.02.2027 включительно</a:t>
            </a:r>
          </a:p>
        </p:txBody>
      </p:sp>
      <p:sp>
        <p:nvSpPr>
          <p:cNvPr id="27" name="TextBox 26"/>
          <p:cNvSpPr txBox="1"/>
          <p:nvPr/>
        </p:nvSpPr>
        <p:spPr>
          <a:xfrm>
            <a:off x="4636007" y="4709159"/>
            <a:ext cx="3200400" cy="594360"/>
          </a:xfrm>
          <a:prstGeom prst="rect">
            <a:avLst/>
          </a:prstGeom>
          <a:noFill/>
        </p:spPr>
        <p:txBody>
          <a:bodyPr wrap="square" lIns="45720" rIns="45720" tIns="27432" bIns="27432" anchor="t">
            <a:spAutoFit/>
          </a:bodyPr>
          <a:lstStyle/>
          <a:p>
            <a:pPr algn="l">
              <a:lnSpc>
                <a:spcPct val="105000"/>
              </a:lnSpc>
            </a:pPr>
            <a:r>
              <a:rPr sz="1500" b="0" i="0">
                <a:solidFill>
                  <a:srgbClr val="1E2B38"/>
                </a:solidFill>
                <a:latin typeface="Arial"/>
              </a:rPr>
              <a:t>Заявления на ЕГЭ и (или) ГВЭ-11</a:t>
            </a:r>
          </a:p>
        </p:txBody>
      </p:sp>
      <p:sp>
        <p:nvSpPr>
          <p:cNvPr id="28" name="TextBox 27"/>
          <p:cNvSpPr txBox="1"/>
          <p:nvPr/>
        </p:nvSpPr>
        <p:spPr>
          <a:xfrm>
            <a:off x="4636007" y="5303520"/>
            <a:ext cx="3200400" cy="320040"/>
          </a:xfrm>
          <a:prstGeom prst="rect">
            <a:avLst/>
          </a:prstGeom>
          <a:noFill/>
        </p:spPr>
        <p:txBody>
          <a:bodyPr wrap="square" lIns="45720" rIns="45720" tIns="27432" bIns="27432" anchor="t">
            <a:spAutoFit/>
          </a:bodyPr>
          <a:lstStyle/>
          <a:p>
            <a:pPr algn="l">
              <a:lnSpc>
                <a:spcPct val="110000"/>
              </a:lnSpc>
            </a:pPr>
            <a:r>
              <a:rPr sz="1150" b="0" i="1">
                <a:solidFill>
                  <a:srgbClr val="5B7186"/>
                </a:solidFill>
                <a:latin typeface="Arial"/>
              </a:rPr>
              <a:t>Порядок ГИА-11, п. 12</a:t>
            </a:r>
          </a:p>
        </p:txBody>
      </p:sp>
      <p:sp>
        <p:nvSpPr>
          <p:cNvPr id="29" name="Rounded Rectangle 28"/>
          <p:cNvSpPr/>
          <p:nvPr/>
        </p:nvSpPr>
        <p:spPr>
          <a:xfrm>
            <a:off x="8174736" y="3749039"/>
            <a:ext cx="3611880" cy="1965960"/>
          </a:xfrm>
          <a:prstGeom prst="roundRect">
            <a:avLst>
              <a:gd name="adj" fmla="val 6000"/>
            </a:avLst>
          </a:prstGeom>
          <a:solidFill>
            <a:srgbClr val="FFFFFF"/>
          </a:solidFill>
          <a:ln w="12700">
            <a:solidFill>
              <a:srgbClr val="E2D8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8174736" y="3931920"/>
            <a:ext cx="73152" cy="1600200"/>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449056" y="3931920"/>
            <a:ext cx="3200400" cy="822960"/>
          </a:xfrm>
          <a:prstGeom prst="rect">
            <a:avLst/>
          </a:prstGeom>
          <a:noFill/>
        </p:spPr>
        <p:txBody>
          <a:bodyPr wrap="square" lIns="45720" rIns="45720" tIns="27432" bIns="27432" anchor="ctr">
            <a:spAutoFit/>
          </a:bodyPr>
          <a:lstStyle/>
          <a:p>
            <a:pPr algn="l">
              <a:lnSpc>
                <a:spcPct val="100000"/>
              </a:lnSpc>
            </a:pPr>
            <a:r>
              <a:rPr sz="2400" b="1" i="0">
                <a:solidFill>
                  <a:srgbClr val="17324D"/>
                </a:solidFill>
                <a:latin typeface="Arial"/>
              </a:rPr>
              <a:t>по 01.03.2027 включительно</a:t>
            </a:r>
          </a:p>
        </p:txBody>
      </p:sp>
      <p:sp>
        <p:nvSpPr>
          <p:cNvPr id="32" name="TextBox 31"/>
          <p:cNvSpPr txBox="1"/>
          <p:nvPr/>
        </p:nvSpPr>
        <p:spPr>
          <a:xfrm>
            <a:off x="8449056" y="4709159"/>
            <a:ext cx="3200400" cy="594360"/>
          </a:xfrm>
          <a:prstGeom prst="rect">
            <a:avLst/>
          </a:prstGeom>
          <a:noFill/>
        </p:spPr>
        <p:txBody>
          <a:bodyPr wrap="square" lIns="45720" rIns="45720" tIns="27432" bIns="27432" anchor="t">
            <a:spAutoFit/>
          </a:bodyPr>
          <a:lstStyle/>
          <a:p>
            <a:pPr algn="l">
              <a:lnSpc>
                <a:spcPct val="105000"/>
              </a:lnSpc>
            </a:pPr>
            <a:r>
              <a:rPr sz="1500" b="0" i="0">
                <a:solidFill>
                  <a:srgbClr val="1E2B38"/>
                </a:solidFill>
                <a:latin typeface="Arial"/>
              </a:rPr>
              <a:t>Заявления на ОГЭ и (или) ГВЭ-9</a:t>
            </a:r>
          </a:p>
        </p:txBody>
      </p:sp>
      <p:sp>
        <p:nvSpPr>
          <p:cNvPr id="33" name="TextBox 32"/>
          <p:cNvSpPr txBox="1"/>
          <p:nvPr/>
        </p:nvSpPr>
        <p:spPr>
          <a:xfrm>
            <a:off x="8449056" y="5303520"/>
            <a:ext cx="3200400" cy="320040"/>
          </a:xfrm>
          <a:prstGeom prst="rect">
            <a:avLst/>
          </a:prstGeom>
          <a:noFill/>
        </p:spPr>
        <p:txBody>
          <a:bodyPr wrap="square" lIns="45720" rIns="45720" tIns="27432" bIns="27432" anchor="t">
            <a:spAutoFit/>
          </a:bodyPr>
          <a:lstStyle/>
          <a:p>
            <a:pPr algn="l">
              <a:lnSpc>
                <a:spcPct val="110000"/>
              </a:lnSpc>
            </a:pPr>
            <a:r>
              <a:rPr sz="1150" b="0" i="1">
                <a:solidFill>
                  <a:srgbClr val="5B7186"/>
                </a:solidFill>
                <a:latin typeface="Arial"/>
              </a:rPr>
              <a:t>Порядок ГИА-9, п. 12</a:t>
            </a:r>
          </a:p>
        </p:txBody>
      </p:sp>
      <p:sp>
        <p:nvSpPr>
          <p:cNvPr id="34" name="TextBox 33"/>
          <p:cNvSpPr txBox="1"/>
          <p:nvPr/>
        </p:nvSpPr>
        <p:spPr>
          <a:xfrm>
            <a:off x="548640" y="6446520"/>
            <a:ext cx="6400800" cy="274320"/>
          </a:xfrm>
          <a:prstGeom prst="rect">
            <a:avLst/>
          </a:prstGeom>
          <a:noFill/>
        </p:spPr>
        <p:txBody>
          <a:bodyPr wrap="square" lIns="45720" rIns="45720" tIns="27432" bIns="27432" anchor="t">
            <a:spAutoFit/>
          </a:bodyPr>
          <a:lstStyle/>
          <a:p>
            <a:pPr algn="l">
              <a:lnSpc>
                <a:spcPct val="110000"/>
              </a:lnSpc>
            </a:pPr>
            <a:r>
              <a:rPr sz="1000" b="0" i="0">
                <a:solidFill>
                  <a:srgbClr val="5B7186"/>
                </a:solidFill>
                <a:latin typeface="Arial"/>
              </a:rPr>
              <a:t>Педагогический совет  |  [наименование школы], [дата]</a:t>
            </a:r>
          </a:p>
        </p:txBody>
      </p:sp>
      <p:sp>
        <p:nvSpPr>
          <p:cNvPr id="35" name="TextBox 34"/>
          <p:cNvSpPr txBox="1"/>
          <p:nvPr/>
        </p:nvSpPr>
        <p:spPr>
          <a:xfrm>
            <a:off x="11094415" y="6446520"/>
            <a:ext cx="548640" cy="274320"/>
          </a:xfrm>
          <a:prstGeom prst="rect">
            <a:avLst/>
          </a:prstGeom>
          <a:noFill/>
        </p:spPr>
        <p:txBody>
          <a:bodyPr wrap="square" lIns="45720" rIns="45720" tIns="27432" bIns="27432" anchor="t">
            <a:spAutoFit/>
          </a:bodyPr>
          <a:lstStyle/>
          <a:p>
            <a:pPr algn="r">
              <a:lnSpc>
                <a:spcPct val="110000"/>
              </a:lnSpc>
            </a:pPr>
            <a:r>
              <a:rPr sz="1000" b="0" i="0">
                <a:solidFill>
                  <a:srgbClr val="5B7186"/>
                </a:solidFill>
                <a:latin typeface="Arial"/>
              </a:rPr>
              <a:t>3</a:t>
            </a:r>
          </a:p>
        </p:txBody>
      </p:sp>
      <p:sp>
        <p:nvSpPr>
          <p:cNvPr id="36" name="TextBox 35"/>
          <p:cNvSpPr txBox="1"/>
          <p:nvPr/>
        </p:nvSpPr>
        <p:spPr>
          <a:xfrm>
            <a:off x="548640" y="6108192"/>
            <a:ext cx="10545775" cy="320040"/>
          </a:xfrm>
          <a:prstGeom prst="rect">
            <a:avLst/>
          </a:prstGeom>
          <a:noFill/>
        </p:spPr>
        <p:txBody>
          <a:bodyPr wrap="square" lIns="45720" rIns="45720" tIns="27432" bIns="27432" anchor="t">
            <a:spAutoFit/>
          </a:bodyPr>
          <a:lstStyle/>
          <a:p>
            <a:pPr algn="l">
              <a:lnSpc>
                <a:spcPct val="110000"/>
              </a:lnSpc>
            </a:pPr>
            <a:r>
              <a:rPr sz="1050" b="0" i="1">
                <a:solidFill>
                  <a:srgbClr val="5B7186"/>
                </a:solidFill>
                <a:latin typeface="Arial"/>
              </a:rPr>
              <a:t>Расписание ЕГЭ и ОГЭ на 2027 год пока проект: даты экзаменов вносим после утверждения приказов.</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AF6EE"/>
        </a:solidFill>
        <a:effectLst/>
      </p:bgPr>
    </p:bg>
    <p:spTree>
      <p:nvGrpSpPr>
        <p:cNvPr id="1" name=""/>
        <p:cNvGrpSpPr/>
        <p:nvPr/>
      </p:nvGrpSpPr>
      <p:grpSpPr/>
      <p:pic>
        <p:nvPicPr>
          <p:cNvPr id="2" name="Picture 1" descr="examroom.jpg"/>
          <p:cNvPicPr>
            <a:picLocks noChangeAspect="1"/>
          </p:cNvPicPr>
          <p:nvPr/>
        </p:nvPicPr>
        <p:blipFill>
          <a:blip r:embed="rId2"/>
          <a:srcRect l="28501" r="28501"/>
          <a:stretch>
            <a:fillRect/>
          </a:stretch>
        </p:blipFill>
        <p:spPr>
          <a:xfrm>
            <a:off x="6949440" y="0"/>
            <a:ext cx="5242255" cy="6858000"/>
          </a:xfrm>
          <a:prstGeom prst="rect">
            <a:avLst/>
          </a:prstGeom>
        </p:spPr>
      </p:pic>
      <p:sp>
        <p:nvSpPr>
          <p:cNvPr id="3" name="Rectangle 2"/>
          <p:cNvSpPr/>
          <p:nvPr/>
        </p:nvSpPr>
        <p:spPr>
          <a:xfrm>
            <a:off x="6949440" y="0"/>
            <a:ext cx="5242255" cy="6858000"/>
          </a:xfrm>
          <a:prstGeom prst="rect">
            <a:avLst/>
          </a:prstGeom>
          <a:solidFill>
            <a:srgbClr val="17324D">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4360" y="484632"/>
            <a:ext cx="82296" cy="548640"/>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77240" y="411480"/>
            <a:ext cx="6126480" cy="914400"/>
          </a:xfrm>
          <a:prstGeom prst="rect">
            <a:avLst/>
          </a:prstGeom>
          <a:noFill/>
        </p:spPr>
        <p:txBody>
          <a:bodyPr wrap="square" lIns="45720" rIns="45720" tIns="27432" bIns="27432" anchor="ctr">
            <a:spAutoFit/>
          </a:bodyPr>
          <a:lstStyle/>
          <a:p>
            <a:pPr algn="l">
              <a:lnSpc>
                <a:spcPct val="100000"/>
              </a:lnSpc>
            </a:pPr>
            <a:r>
              <a:rPr sz="2800" b="1" i="0">
                <a:solidFill>
                  <a:srgbClr val="17324D"/>
                </a:solidFill>
                <a:latin typeface="Arial"/>
              </a:rPr>
              <a:t>Вопрос 1. Итоговое сочинение: начинаем со схемы региона</a:t>
            </a:r>
          </a:p>
        </p:txBody>
      </p:sp>
      <p:sp>
        <p:nvSpPr>
          <p:cNvPr id="6" name="Rounded Rectangle 5"/>
          <p:cNvSpPr/>
          <p:nvPr/>
        </p:nvSpPr>
        <p:spPr>
          <a:xfrm>
            <a:off x="548640" y="1600200"/>
            <a:ext cx="6172200" cy="1371600"/>
          </a:xfrm>
          <a:prstGeom prst="roundRect">
            <a:avLst>
              <a:gd name="adj" fmla="val 6000"/>
            </a:avLst>
          </a:prstGeom>
          <a:solidFill>
            <a:srgbClr val="FFFFFF"/>
          </a:solidFill>
          <a:ln w="12700">
            <a:solidFill>
              <a:srgbClr val="E2D8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764792"/>
            <a:ext cx="73152" cy="1042416"/>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777240" y="1801368"/>
            <a:ext cx="457200" cy="457200"/>
          </a:xfrm>
          <a:prstGeom prst="ellipse">
            <a:avLst/>
          </a:prstGeom>
          <a:solidFill>
            <a:srgbClr val="1732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801368"/>
            <a:ext cx="457200" cy="457200"/>
          </a:xfrm>
          <a:prstGeom prst="rect">
            <a:avLst/>
          </a:prstGeom>
          <a:noFill/>
        </p:spPr>
        <p:txBody>
          <a:bodyPr wrap="square" lIns="45720" rIns="45720" tIns="27432" bIns="27432" anchor="ctr">
            <a:spAutoFit/>
          </a:bodyPr>
          <a:lstStyle/>
          <a:p>
            <a:pPr algn="ctr">
              <a:lnSpc>
                <a:spcPct val="110000"/>
              </a:lnSpc>
            </a:pPr>
            <a:r>
              <a:rPr sz="1800" b="1" i="0">
                <a:solidFill>
                  <a:srgbClr val="FFFFFF"/>
                </a:solidFill>
                <a:latin typeface="Arial"/>
              </a:rPr>
              <a:t>1</a:t>
            </a:r>
          </a:p>
        </p:txBody>
      </p:sp>
      <p:sp>
        <p:nvSpPr>
          <p:cNvPr id="10" name="TextBox 9"/>
          <p:cNvSpPr txBox="1"/>
          <p:nvPr/>
        </p:nvSpPr>
        <p:spPr>
          <a:xfrm>
            <a:off x="1371600" y="1728216"/>
            <a:ext cx="5166359" cy="594360"/>
          </a:xfrm>
          <a:prstGeom prst="rect">
            <a:avLst/>
          </a:prstGeom>
          <a:noFill/>
        </p:spPr>
        <p:txBody>
          <a:bodyPr wrap="square" lIns="45720" rIns="45720" tIns="27432" bIns="27432" anchor="ctr">
            <a:spAutoFit/>
          </a:bodyPr>
          <a:lstStyle/>
          <a:p>
            <a:pPr algn="l">
              <a:lnSpc>
                <a:spcPct val="100000"/>
              </a:lnSpc>
            </a:pPr>
            <a:r>
              <a:rPr sz="1700" b="1" i="0">
                <a:solidFill>
                  <a:srgbClr val="17324D"/>
                </a:solidFill>
                <a:latin typeface="Arial"/>
              </a:rPr>
              <a:t>Где проверяют работы?</a:t>
            </a:r>
          </a:p>
        </p:txBody>
      </p:sp>
      <p:sp>
        <p:nvSpPr>
          <p:cNvPr id="11" name="TextBox 10"/>
          <p:cNvSpPr txBox="1"/>
          <p:nvPr/>
        </p:nvSpPr>
        <p:spPr>
          <a:xfrm>
            <a:off x="822959" y="2313432"/>
            <a:ext cx="5715000" cy="594360"/>
          </a:xfrm>
          <a:prstGeom prst="rect">
            <a:avLst/>
          </a:prstGeom>
          <a:noFill/>
        </p:spPr>
        <p:txBody>
          <a:bodyPr wrap="square" lIns="45720" rIns="45720" tIns="27432" bIns="27432" anchor="t">
            <a:spAutoFit/>
          </a:bodyPr>
          <a:lstStyle/>
          <a:p>
            <a:pPr algn="l">
              <a:lnSpc>
                <a:spcPct val="112000"/>
              </a:lnSpc>
            </a:pPr>
            <a:r>
              <a:rPr sz="1550" b="0" i="0">
                <a:solidFill>
                  <a:srgbClr val="1E2B38"/>
                </a:solidFill>
                <a:latin typeface="Arial"/>
              </a:rPr>
              <a:t>В школе или централизованно</a:t>
            </a:r>
          </a:p>
        </p:txBody>
      </p:sp>
      <p:sp>
        <p:nvSpPr>
          <p:cNvPr id="12" name="Rounded Rectangle 11"/>
          <p:cNvSpPr/>
          <p:nvPr/>
        </p:nvSpPr>
        <p:spPr>
          <a:xfrm>
            <a:off x="548640" y="3090672"/>
            <a:ext cx="6172200" cy="1371600"/>
          </a:xfrm>
          <a:prstGeom prst="roundRect">
            <a:avLst>
              <a:gd name="adj" fmla="val 6000"/>
            </a:avLst>
          </a:prstGeom>
          <a:solidFill>
            <a:srgbClr val="FFFFFF"/>
          </a:solidFill>
          <a:ln w="12700">
            <a:solidFill>
              <a:srgbClr val="E2D8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48640" y="3255264"/>
            <a:ext cx="73152" cy="1042416"/>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Oval 13"/>
          <p:cNvSpPr/>
          <p:nvPr/>
        </p:nvSpPr>
        <p:spPr>
          <a:xfrm>
            <a:off x="777240" y="3291840"/>
            <a:ext cx="457200" cy="457200"/>
          </a:xfrm>
          <a:prstGeom prst="ellipse">
            <a:avLst/>
          </a:prstGeom>
          <a:solidFill>
            <a:srgbClr val="1732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7240" y="3291840"/>
            <a:ext cx="457200" cy="457200"/>
          </a:xfrm>
          <a:prstGeom prst="rect">
            <a:avLst/>
          </a:prstGeom>
          <a:noFill/>
        </p:spPr>
        <p:txBody>
          <a:bodyPr wrap="square" lIns="45720" rIns="45720" tIns="27432" bIns="27432" anchor="ctr">
            <a:spAutoFit/>
          </a:bodyPr>
          <a:lstStyle/>
          <a:p>
            <a:pPr algn="ctr">
              <a:lnSpc>
                <a:spcPct val="110000"/>
              </a:lnSpc>
            </a:pPr>
            <a:r>
              <a:rPr sz="1800" b="1" i="0">
                <a:solidFill>
                  <a:srgbClr val="FFFFFF"/>
                </a:solidFill>
                <a:latin typeface="Arial"/>
              </a:rPr>
              <a:t>2</a:t>
            </a:r>
          </a:p>
        </p:txBody>
      </p:sp>
      <p:sp>
        <p:nvSpPr>
          <p:cNvPr id="16" name="TextBox 15"/>
          <p:cNvSpPr txBox="1"/>
          <p:nvPr/>
        </p:nvSpPr>
        <p:spPr>
          <a:xfrm>
            <a:off x="1371600" y="3218688"/>
            <a:ext cx="5166359" cy="594360"/>
          </a:xfrm>
          <a:prstGeom prst="rect">
            <a:avLst/>
          </a:prstGeom>
          <a:noFill/>
        </p:spPr>
        <p:txBody>
          <a:bodyPr wrap="square" lIns="45720" rIns="45720" tIns="27432" bIns="27432" anchor="ctr">
            <a:spAutoFit/>
          </a:bodyPr>
          <a:lstStyle/>
          <a:p>
            <a:pPr algn="l">
              <a:lnSpc>
                <a:spcPct val="100000"/>
              </a:lnSpc>
            </a:pPr>
            <a:r>
              <a:rPr sz="1700" b="1" i="0">
                <a:solidFill>
                  <a:srgbClr val="17324D"/>
                </a:solidFill>
                <a:latin typeface="Arial"/>
              </a:rPr>
              <a:t>Где пишут сочинение?</a:t>
            </a:r>
          </a:p>
        </p:txBody>
      </p:sp>
      <p:sp>
        <p:nvSpPr>
          <p:cNvPr id="17" name="TextBox 16"/>
          <p:cNvSpPr txBox="1"/>
          <p:nvPr/>
        </p:nvSpPr>
        <p:spPr>
          <a:xfrm>
            <a:off x="822959" y="3803904"/>
            <a:ext cx="5715000" cy="594360"/>
          </a:xfrm>
          <a:prstGeom prst="rect">
            <a:avLst/>
          </a:prstGeom>
          <a:noFill/>
        </p:spPr>
        <p:txBody>
          <a:bodyPr wrap="square" lIns="45720" rIns="45720" tIns="27432" bIns="27432" anchor="t">
            <a:spAutoFit/>
          </a:bodyPr>
          <a:lstStyle/>
          <a:p>
            <a:pPr algn="l">
              <a:lnSpc>
                <a:spcPct val="112000"/>
              </a:lnSpc>
            </a:pPr>
            <a:r>
              <a:rPr sz="1550" b="0" i="0">
                <a:solidFill>
                  <a:srgbClr val="1E2B38"/>
                </a:solidFill>
                <a:latin typeface="Arial"/>
              </a:rPr>
              <a:t>В школе или в месте, которое определил региональный орган</a:t>
            </a:r>
          </a:p>
        </p:txBody>
      </p:sp>
      <p:sp>
        <p:nvSpPr>
          <p:cNvPr id="18" name="Rounded Rectangle 17"/>
          <p:cNvSpPr/>
          <p:nvPr/>
        </p:nvSpPr>
        <p:spPr>
          <a:xfrm>
            <a:off x="548640" y="4581144"/>
            <a:ext cx="6172200" cy="1371600"/>
          </a:xfrm>
          <a:prstGeom prst="roundRect">
            <a:avLst>
              <a:gd name="adj" fmla="val 6000"/>
            </a:avLst>
          </a:prstGeom>
          <a:solidFill>
            <a:srgbClr val="FFFFFF"/>
          </a:solidFill>
          <a:ln w="12700">
            <a:solidFill>
              <a:srgbClr val="E2D8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4745736"/>
            <a:ext cx="73152" cy="1042416"/>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777240" y="4782312"/>
            <a:ext cx="457200" cy="457200"/>
          </a:xfrm>
          <a:prstGeom prst="ellipse">
            <a:avLst/>
          </a:prstGeom>
          <a:solidFill>
            <a:srgbClr val="1732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77240" y="4782312"/>
            <a:ext cx="457200" cy="457200"/>
          </a:xfrm>
          <a:prstGeom prst="rect">
            <a:avLst/>
          </a:prstGeom>
          <a:noFill/>
        </p:spPr>
        <p:txBody>
          <a:bodyPr wrap="square" lIns="45720" rIns="45720" tIns="27432" bIns="27432" anchor="ctr">
            <a:spAutoFit/>
          </a:bodyPr>
          <a:lstStyle/>
          <a:p>
            <a:pPr algn="ctr">
              <a:lnSpc>
                <a:spcPct val="110000"/>
              </a:lnSpc>
            </a:pPr>
            <a:r>
              <a:rPr sz="1800" b="1" i="0">
                <a:solidFill>
                  <a:srgbClr val="FFFFFF"/>
                </a:solidFill>
                <a:latin typeface="Arial"/>
              </a:rPr>
              <a:t>3</a:t>
            </a:r>
          </a:p>
        </p:txBody>
      </p:sp>
      <p:sp>
        <p:nvSpPr>
          <p:cNvPr id="22" name="TextBox 21"/>
          <p:cNvSpPr txBox="1"/>
          <p:nvPr/>
        </p:nvSpPr>
        <p:spPr>
          <a:xfrm>
            <a:off x="1371600" y="4709159"/>
            <a:ext cx="5166359" cy="594360"/>
          </a:xfrm>
          <a:prstGeom prst="rect">
            <a:avLst/>
          </a:prstGeom>
          <a:noFill/>
        </p:spPr>
        <p:txBody>
          <a:bodyPr wrap="square" lIns="45720" rIns="45720" tIns="27432" bIns="27432" anchor="ctr">
            <a:spAutoFit/>
          </a:bodyPr>
          <a:lstStyle/>
          <a:p>
            <a:pPr algn="l">
              <a:lnSpc>
                <a:spcPct val="100000"/>
              </a:lnSpc>
            </a:pPr>
            <a:r>
              <a:rPr sz="1700" b="1" i="0">
                <a:solidFill>
                  <a:srgbClr val="17324D"/>
                </a:solidFill>
                <a:latin typeface="Arial"/>
              </a:rPr>
              <a:t>Кто создаёт комиссии?</a:t>
            </a:r>
          </a:p>
        </p:txBody>
      </p:sp>
      <p:sp>
        <p:nvSpPr>
          <p:cNvPr id="23" name="TextBox 22"/>
          <p:cNvSpPr txBox="1"/>
          <p:nvPr/>
        </p:nvSpPr>
        <p:spPr>
          <a:xfrm>
            <a:off x="822959" y="5294376"/>
            <a:ext cx="5715000" cy="594360"/>
          </a:xfrm>
          <a:prstGeom prst="rect">
            <a:avLst/>
          </a:prstGeom>
          <a:noFill/>
        </p:spPr>
        <p:txBody>
          <a:bodyPr wrap="square" lIns="45720" rIns="45720" tIns="27432" bIns="27432" anchor="t">
            <a:spAutoFit/>
          </a:bodyPr>
          <a:lstStyle/>
          <a:p>
            <a:pPr algn="l">
              <a:lnSpc>
                <a:spcPct val="112000"/>
              </a:lnSpc>
            </a:pPr>
            <a:r>
              <a:rPr sz="1550" b="0" i="0">
                <a:solidFill>
                  <a:srgbClr val="1E2B38"/>
                </a:solidFill>
                <a:latin typeface="Arial"/>
              </a:rPr>
              <a:t>По проведению и по проверке: школа, региональный орган или смешанная схема</a:t>
            </a:r>
          </a:p>
        </p:txBody>
      </p:sp>
      <p:sp>
        <p:nvSpPr>
          <p:cNvPr id="24" name="TextBox 23"/>
          <p:cNvSpPr txBox="1"/>
          <p:nvPr/>
        </p:nvSpPr>
        <p:spPr>
          <a:xfrm>
            <a:off x="548640" y="6446520"/>
            <a:ext cx="6400800" cy="274320"/>
          </a:xfrm>
          <a:prstGeom prst="rect">
            <a:avLst/>
          </a:prstGeom>
          <a:noFill/>
        </p:spPr>
        <p:txBody>
          <a:bodyPr wrap="square" lIns="45720" rIns="45720" tIns="27432" bIns="27432" anchor="t">
            <a:spAutoFit/>
          </a:bodyPr>
          <a:lstStyle/>
          <a:p>
            <a:pPr algn="l">
              <a:lnSpc>
                <a:spcPct val="110000"/>
              </a:lnSpc>
            </a:pPr>
            <a:r>
              <a:rPr sz="1000" b="0" i="0">
                <a:solidFill>
                  <a:srgbClr val="5B7186"/>
                </a:solidFill>
                <a:latin typeface="Arial"/>
              </a:rPr>
              <a:t>Педагогический совет  |  [наименование школы], [дата]</a:t>
            </a:r>
          </a:p>
        </p:txBody>
      </p:sp>
      <p:sp>
        <p:nvSpPr>
          <p:cNvPr id="25" name="TextBox 24"/>
          <p:cNvSpPr txBox="1"/>
          <p:nvPr/>
        </p:nvSpPr>
        <p:spPr>
          <a:xfrm>
            <a:off x="11094415" y="6446520"/>
            <a:ext cx="548640" cy="274320"/>
          </a:xfrm>
          <a:prstGeom prst="rect">
            <a:avLst/>
          </a:prstGeom>
          <a:noFill/>
        </p:spPr>
        <p:txBody>
          <a:bodyPr wrap="square" lIns="45720" rIns="45720" tIns="27432" bIns="27432" anchor="t">
            <a:spAutoFit/>
          </a:bodyPr>
          <a:lstStyle/>
          <a:p>
            <a:pPr algn="r">
              <a:lnSpc>
                <a:spcPct val="110000"/>
              </a:lnSpc>
            </a:pPr>
            <a:r>
              <a:rPr sz="1000" b="0" i="0">
                <a:solidFill>
                  <a:srgbClr val="5B7186"/>
                </a:solidFill>
                <a:latin typeface="Arial"/>
              </a:rPr>
              <a:t>4</a:t>
            </a:r>
          </a:p>
        </p:txBody>
      </p:sp>
      <p:sp>
        <p:nvSpPr>
          <p:cNvPr id="26" name="TextBox 25"/>
          <p:cNvSpPr txBox="1"/>
          <p:nvPr/>
        </p:nvSpPr>
        <p:spPr>
          <a:xfrm>
            <a:off x="548640" y="6108192"/>
            <a:ext cx="10545775" cy="320040"/>
          </a:xfrm>
          <a:prstGeom prst="rect">
            <a:avLst/>
          </a:prstGeom>
          <a:noFill/>
        </p:spPr>
        <p:txBody>
          <a:bodyPr wrap="square" lIns="45720" rIns="45720" tIns="27432" bIns="27432" anchor="t">
            <a:spAutoFit/>
          </a:bodyPr>
          <a:lstStyle/>
          <a:p>
            <a:pPr algn="l">
              <a:lnSpc>
                <a:spcPct val="110000"/>
              </a:lnSpc>
            </a:pPr>
            <a:r>
              <a:rPr sz="1050" b="0" i="1">
                <a:solidFill>
                  <a:srgbClr val="5B7186"/>
                </a:solidFill>
                <a:latin typeface="Arial"/>
              </a:rPr>
              <a:t>Порядок ГИА-11, пп. 21 и 25. Основа решения — региональный акт с реквизитами.</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AF6EE"/>
        </a:solidFill>
        <a:effectLst/>
      </p:bgPr>
    </p:bg>
    <p:spTree>
      <p:nvGrpSpPr>
        <p:cNvPr id="1" name=""/>
        <p:cNvGrpSpPr/>
        <p:nvPr/>
      </p:nvGrpSpPr>
      <p:grpSpPr/>
      <p:sp>
        <p:nvSpPr>
          <p:cNvPr id="2" name="Rectangle 1"/>
          <p:cNvSpPr/>
          <p:nvPr/>
        </p:nvSpPr>
        <p:spPr>
          <a:xfrm>
            <a:off x="594360" y="484632"/>
            <a:ext cx="82296" cy="548640"/>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411480"/>
            <a:ext cx="10515600" cy="914400"/>
          </a:xfrm>
          <a:prstGeom prst="rect">
            <a:avLst/>
          </a:prstGeom>
          <a:noFill/>
        </p:spPr>
        <p:txBody>
          <a:bodyPr wrap="square" lIns="45720" rIns="45720" tIns="27432" bIns="27432" anchor="ctr">
            <a:spAutoFit/>
          </a:bodyPr>
          <a:lstStyle/>
          <a:p>
            <a:pPr algn="l">
              <a:lnSpc>
                <a:spcPct val="100000"/>
              </a:lnSpc>
            </a:pPr>
            <a:r>
              <a:rPr sz="2800" b="1" i="0">
                <a:solidFill>
                  <a:srgbClr val="17324D"/>
                </a:solidFill>
                <a:latin typeface="Arial"/>
              </a:rPr>
              <a:t>Если сочинение проводят в школе: люди, помещения, замены</a:t>
            </a:r>
          </a:p>
        </p:txBody>
      </p:sp>
      <p:sp>
        <p:nvSpPr>
          <p:cNvPr id="4" name="Rounded Rectangle 3"/>
          <p:cNvSpPr/>
          <p:nvPr/>
        </p:nvSpPr>
        <p:spPr>
          <a:xfrm>
            <a:off x="548640" y="1600200"/>
            <a:ext cx="5486400" cy="2011680"/>
          </a:xfrm>
          <a:prstGeom prst="roundRect">
            <a:avLst>
              <a:gd name="adj" fmla="val 6000"/>
            </a:avLst>
          </a:prstGeom>
          <a:solidFill>
            <a:srgbClr val="FFFFFF"/>
          </a:solidFill>
          <a:ln w="12700">
            <a:solidFill>
              <a:srgbClr val="E2D8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48640" y="1764792"/>
            <a:ext cx="73152" cy="1682496"/>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728216"/>
            <a:ext cx="5029200" cy="594360"/>
          </a:xfrm>
          <a:prstGeom prst="rect">
            <a:avLst/>
          </a:prstGeom>
          <a:noFill/>
        </p:spPr>
        <p:txBody>
          <a:bodyPr wrap="square" lIns="45720" rIns="45720" tIns="27432" bIns="27432" anchor="ctr">
            <a:spAutoFit/>
          </a:bodyPr>
          <a:lstStyle/>
          <a:p>
            <a:pPr algn="l">
              <a:lnSpc>
                <a:spcPct val="100000"/>
              </a:lnSpc>
            </a:pPr>
            <a:r>
              <a:rPr sz="1700" b="1" i="0">
                <a:solidFill>
                  <a:srgbClr val="17324D"/>
                </a:solidFill>
                <a:latin typeface="Arial"/>
              </a:rPr>
              <a:t>Комиссии</a:t>
            </a:r>
          </a:p>
        </p:txBody>
      </p:sp>
      <p:sp>
        <p:nvSpPr>
          <p:cNvPr id="7" name="TextBox 6"/>
          <p:cNvSpPr txBox="1"/>
          <p:nvPr/>
        </p:nvSpPr>
        <p:spPr>
          <a:xfrm>
            <a:off x="822959" y="2313432"/>
            <a:ext cx="5029200" cy="1234440"/>
          </a:xfrm>
          <a:prstGeom prst="rect">
            <a:avLst/>
          </a:prstGeom>
          <a:noFill/>
        </p:spPr>
        <p:txBody>
          <a:bodyPr wrap="square" lIns="45720" rIns="45720" tIns="27432" bIns="27432" anchor="t">
            <a:spAutoFit/>
          </a:bodyPr>
          <a:lstStyle/>
          <a:p>
            <a:pPr algn="l">
              <a:lnSpc>
                <a:spcPct val="112000"/>
              </a:lnSpc>
            </a:pPr>
            <a:r>
              <a:rPr sz="1550" b="0" i="0">
                <a:solidFill>
                  <a:srgbClr val="1E2B38"/>
                </a:solidFill>
                <a:latin typeface="Arial"/>
              </a:rPr>
              <a:t>По проведению и по проверке либо единая. Ориентир 2025/26: не привлекать учителей, которые обучают участников. Региональный порядок может быть строже</a:t>
            </a:r>
          </a:p>
        </p:txBody>
      </p:sp>
      <p:sp>
        <p:nvSpPr>
          <p:cNvPr id="8" name="Rounded Rectangle 7"/>
          <p:cNvSpPr/>
          <p:nvPr/>
        </p:nvSpPr>
        <p:spPr>
          <a:xfrm>
            <a:off x="6217920" y="1600200"/>
            <a:ext cx="5486400" cy="2011680"/>
          </a:xfrm>
          <a:prstGeom prst="roundRect">
            <a:avLst>
              <a:gd name="adj" fmla="val 6000"/>
            </a:avLst>
          </a:prstGeom>
          <a:solidFill>
            <a:srgbClr val="FFFFFF"/>
          </a:solidFill>
          <a:ln w="12700">
            <a:solidFill>
              <a:srgbClr val="E2D8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217920" y="1764792"/>
            <a:ext cx="73152" cy="1682496"/>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92240" y="1728216"/>
            <a:ext cx="5029200" cy="594360"/>
          </a:xfrm>
          <a:prstGeom prst="rect">
            <a:avLst/>
          </a:prstGeom>
          <a:noFill/>
        </p:spPr>
        <p:txBody>
          <a:bodyPr wrap="square" lIns="45720" rIns="45720" tIns="27432" bIns="27432" anchor="ctr">
            <a:spAutoFit/>
          </a:bodyPr>
          <a:lstStyle/>
          <a:p>
            <a:pPr algn="l">
              <a:lnSpc>
                <a:spcPct val="100000"/>
              </a:lnSpc>
            </a:pPr>
            <a:r>
              <a:rPr sz="1700" b="1" i="0">
                <a:solidFill>
                  <a:srgbClr val="17324D"/>
                </a:solidFill>
                <a:latin typeface="Arial"/>
              </a:rPr>
              <a:t>Аудитории и роли</a:t>
            </a:r>
          </a:p>
        </p:txBody>
      </p:sp>
      <p:sp>
        <p:nvSpPr>
          <p:cNvPr id="11" name="TextBox 10"/>
          <p:cNvSpPr txBox="1"/>
          <p:nvPr/>
        </p:nvSpPr>
        <p:spPr>
          <a:xfrm>
            <a:off x="6492240" y="2313432"/>
            <a:ext cx="5029200" cy="1234440"/>
          </a:xfrm>
          <a:prstGeom prst="rect">
            <a:avLst/>
          </a:prstGeom>
          <a:noFill/>
        </p:spPr>
        <p:txBody>
          <a:bodyPr wrap="square" lIns="45720" rIns="45720" tIns="27432" bIns="27432" anchor="t">
            <a:spAutoFit/>
          </a:bodyPr>
          <a:lstStyle/>
          <a:p>
            <a:pPr algn="l">
              <a:lnSpc>
                <a:spcPct val="112000"/>
              </a:lnSpc>
            </a:pPr>
            <a:r>
              <a:rPr sz="1550" b="0" i="0">
                <a:solidFill>
                  <a:srgbClr val="1E2B38"/>
                </a:solidFill>
                <a:latin typeface="Arial"/>
              </a:rPr>
              <a:t>Организаторы внутри кабинета, дежурный вне кабинетов, технический специалист, ответственный за материалы. Отдельный кабинет для участников изложения</a:t>
            </a:r>
          </a:p>
        </p:txBody>
      </p:sp>
      <p:sp>
        <p:nvSpPr>
          <p:cNvPr id="12" name="Rounded Rectangle 11"/>
          <p:cNvSpPr/>
          <p:nvPr/>
        </p:nvSpPr>
        <p:spPr>
          <a:xfrm>
            <a:off x="548640" y="3749039"/>
            <a:ext cx="5486400" cy="2011680"/>
          </a:xfrm>
          <a:prstGeom prst="roundRect">
            <a:avLst>
              <a:gd name="adj" fmla="val 6000"/>
            </a:avLst>
          </a:prstGeom>
          <a:solidFill>
            <a:srgbClr val="FFFFFF"/>
          </a:solidFill>
          <a:ln w="12700">
            <a:solidFill>
              <a:srgbClr val="E2D8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48640" y="3913631"/>
            <a:ext cx="73152" cy="1682496"/>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22959" y="3877055"/>
            <a:ext cx="5029200" cy="594360"/>
          </a:xfrm>
          <a:prstGeom prst="rect">
            <a:avLst/>
          </a:prstGeom>
          <a:noFill/>
        </p:spPr>
        <p:txBody>
          <a:bodyPr wrap="square" lIns="45720" rIns="45720" tIns="27432" bIns="27432" anchor="ctr">
            <a:spAutoFit/>
          </a:bodyPr>
          <a:lstStyle/>
          <a:p>
            <a:pPr algn="l">
              <a:lnSpc>
                <a:spcPct val="100000"/>
              </a:lnSpc>
            </a:pPr>
            <a:r>
              <a:rPr sz="1700" b="1" i="0">
                <a:solidFill>
                  <a:srgbClr val="17324D"/>
                </a:solidFill>
                <a:latin typeface="Arial"/>
              </a:rPr>
              <a:t>Техника</a:t>
            </a:r>
          </a:p>
        </p:txBody>
      </p:sp>
      <p:sp>
        <p:nvSpPr>
          <p:cNvPr id="15" name="TextBox 14"/>
          <p:cNvSpPr txBox="1"/>
          <p:nvPr/>
        </p:nvSpPr>
        <p:spPr>
          <a:xfrm>
            <a:off x="822959" y="4462272"/>
            <a:ext cx="5029200" cy="1234440"/>
          </a:xfrm>
          <a:prstGeom prst="rect">
            <a:avLst/>
          </a:prstGeom>
          <a:noFill/>
        </p:spPr>
        <p:txBody>
          <a:bodyPr wrap="square" lIns="45720" rIns="45720" tIns="27432" bIns="27432" anchor="t">
            <a:spAutoFit/>
          </a:bodyPr>
          <a:lstStyle/>
          <a:p>
            <a:pPr algn="l">
              <a:lnSpc>
                <a:spcPct val="112000"/>
              </a:lnSpc>
            </a:pPr>
            <a:r>
              <a:rPr sz="1550" b="0" i="0">
                <a:solidFill>
                  <a:srgbClr val="1E2B38"/>
                </a:solidFill>
                <a:latin typeface="Arial"/>
              </a:rPr>
              <a:t>Компьютер, принтер, сканирование или копирование, канал связи, резерв. Пробная печать заранее</a:t>
            </a:r>
          </a:p>
        </p:txBody>
      </p:sp>
      <p:sp>
        <p:nvSpPr>
          <p:cNvPr id="16" name="Rounded Rectangle 15"/>
          <p:cNvSpPr/>
          <p:nvPr/>
        </p:nvSpPr>
        <p:spPr>
          <a:xfrm>
            <a:off x="6217920" y="3749039"/>
            <a:ext cx="5486400" cy="2011680"/>
          </a:xfrm>
          <a:prstGeom prst="roundRect">
            <a:avLst>
              <a:gd name="adj" fmla="val 6000"/>
            </a:avLst>
          </a:prstGeom>
          <a:solidFill>
            <a:srgbClr val="FFFFFF"/>
          </a:solidFill>
          <a:ln w="12700">
            <a:solidFill>
              <a:srgbClr val="E2D8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6217920" y="3913631"/>
            <a:ext cx="73152" cy="1682496"/>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92240" y="3877055"/>
            <a:ext cx="5029200" cy="594360"/>
          </a:xfrm>
          <a:prstGeom prst="rect">
            <a:avLst/>
          </a:prstGeom>
          <a:noFill/>
        </p:spPr>
        <p:txBody>
          <a:bodyPr wrap="square" lIns="45720" rIns="45720" tIns="27432" bIns="27432" anchor="ctr">
            <a:spAutoFit/>
          </a:bodyPr>
          <a:lstStyle/>
          <a:p>
            <a:pPr algn="l">
              <a:lnSpc>
                <a:spcPct val="100000"/>
              </a:lnSpc>
            </a:pPr>
            <a:r>
              <a:rPr sz="1700" b="1" i="0">
                <a:solidFill>
                  <a:srgbClr val="17324D"/>
                </a:solidFill>
                <a:latin typeface="Arial"/>
              </a:rPr>
              <a:t>Замены уроков</a:t>
            </a:r>
          </a:p>
        </p:txBody>
      </p:sp>
      <p:sp>
        <p:nvSpPr>
          <p:cNvPr id="19" name="TextBox 18"/>
          <p:cNvSpPr txBox="1"/>
          <p:nvPr/>
        </p:nvSpPr>
        <p:spPr>
          <a:xfrm>
            <a:off x="6492240" y="4462272"/>
            <a:ext cx="5029200" cy="1234440"/>
          </a:xfrm>
          <a:prstGeom prst="rect">
            <a:avLst/>
          </a:prstGeom>
          <a:noFill/>
        </p:spPr>
        <p:txBody>
          <a:bodyPr wrap="square" lIns="45720" rIns="45720" tIns="27432" bIns="27432" anchor="t">
            <a:spAutoFit/>
          </a:bodyPr>
          <a:lstStyle/>
          <a:p>
            <a:pPr algn="l">
              <a:lnSpc>
                <a:spcPct val="112000"/>
              </a:lnSpc>
            </a:pPr>
            <a:r>
              <a:rPr sz="1550" b="0" i="0">
                <a:solidFill>
                  <a:srgbClr val="1E2B38"/>
                </a:solidFill>
                <a:latin typeface="Arial"/>
              </a:rPr>
              <a:t>Какие уроки попадают на время сочинения, куда их переносим, кого и когда уведомили: классы, учителя, родители</a:t>
            </a:r>
          </a:p>
        </p:txBody>
      </p:sp>
      <p:sp>
        <p:nvSpPr>
          <p:cNvPr id="20" name="TextBox 19"/>
          <p:cNvSpPr txBox="1"/>
          <p:nvPr/>
        </p:nvSpPr>
        <p:spPr>
          <a:xfrm>
            <a:off x="548640" y="6446520"/>
            <a:ext cx="6400800" cy="274320"/>
          </a:xfrm>
          <a:prstGeom prst="rect">
            <a:avLst/>
          </a:prstGeom>
          <a:noFill/>
        </p:spPr>
        <p:txBody>
          <a:bodyPr wrap="square" lIns="45720" rIns="45720" tIns="27432" bIns="27432" anchor="t">
            <a:spAutoFit/>
          </a:bodyPr>
          <a:lstStyle/>
          <a:p>
            <a:pPr algn="l">
              <a:lnSpc>
                <a:spcPct val="110000"/>
              </a:lnSpc>
            </a:pPr>
            <a:r>
              <a:rPr sz="1000" b="0" i="0">
                <a:solidFill>
                  <a:srgbClr val="5B7186"/>
                </a:solidFill>
                <a:latin typeface="Arial"/>
              </a:rPr>
              <a:t>Педагогический совет  |  [наименование школы], [дата]</a:t>
            </a:r>
          </a:p>
        </p:txBody>
      </p:sp>
      <p:sp>
        <p:nvSpPr>
          <p:cNvPr id="21" name="TextBox 20"/>
          <p:cNvSpPr txBox="1"/>
          <p:nvPr/>
        </p:nvSpPr>
        <p:spPr>
          <a:xfrm>
            <a:off x="11094415" y="6446520"/>
            <a:ext cx="548640" cy="274320"/>
          </a:xfrm>
          <a:prstGeom prst="rect">
            <a:avLst/>
          </a:prstGeom>
          <a:noFill/>
        </p:spPr>
        <p:txBody>
          <a:bodyPr wrap="square" lIns="45720" rIns="45720" tIns="27432" bIns="27432" anchor="t">
            <a:spAutoFit/>
          </a:bodyPr>
          <a:lstStyle/>
          <a:p>
            <a:pPr algn="r">
              <a:lnSpc>
                <a:spcPct val="110000"/>
              </a:lnSpc>
            </a:pPr>
            <a:r>
              <a:rPr sz="1000" b="0" i="0">
                <a:solidFill>
                  <a:srgbClr val="5B7186"/>
                </a:solidFill>
                <a:latin typeface="Arial"/>
              </a:rPr>
              <a:t>5</a:t>
            </a:r>
          </a:p>
        </p:txBody>
      </p:sp>
      <p:sp>
        <p:nvSpPr>
          <p:cNvPr id="22" name="TextBox 21"/>
          <p:cNvSpPr txBox="1"/>
          <p:nvPr/>
        </p:nvSpPr>
        <p:spPr>
          <a:xfrm>
            <a:off x="548640" y="6108192"/>
            <a:ext cx="10545775" cy="320040"/>
          </a:xfrm>
          <a:prstGeom prst="rect">
            <a:avLst/>
          </a:prstGeom>
          <a:noFill/>
        </p:spPr>
        <p:txBody>
          <a:bodyPr wrap="square" lIns="45720" rIns="45720" tIns="27432" bIns="27432" anchor="t">
            <a:spAutoFit/>
          </a:bodyPr>
          <a:lstStyle/>
          <a:p>
            <a:pPr algn="l">
              <a:lnSpc>
                <a:spcPct val="110000"/>
              </a:lnSpc>
            </a:pPr>
            <a:r>
              <a:rPr sz="1050" b="0" i="1">
                <a:solidFill>
                  <a:srgbClr val="5B7186"/>
                </a:solidFill>
                <a:latin typeface="Arial"/>
              </a:rPr>
              <a:t>Если сочинение пишут на внешней площадке: информируем участников о месте и организуем участие по региональному порядку.</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AF6EE"/>
        </a:solidFill>
        <a:effectLst/>
      </p:bgPr>
    </p:bg>
    <p:spTree>
      <p:nvGrpSpPr>
        <p:cNvPr id="1" name=""/>
        <p:cNvGrpSpPr/>
        <p:nvPr/>
      </p:nvGrpSpPr>
      <p:grpSpPr/>
      <p:pic>
        <p:nvPicPr>
          <p:cNvPr id="2" name="Picture 1" descr="planner.jpg"/>
          <p:cNvPicPr>
            <a:picLocks noChangeAspect="1"/>
          </p:cNvPicPr>
          <p:nvPr/>
        </p:nvPicPr>
        <p:blipFill>
          <a:blip r:embed="rId2"/>
          <a:srcRect l="30001" r="30001"/>
          <a:stretch>
            <a:fillRect/>
          </a:stretch>
        </p:blipFill>
        <p:spPr>
          <a:xfrm>
            <a:off x="7315200" y="0"/>
            <a:ext cx="4876495" cy="6858000"/>
          </a:xfrm>
          <a:prstGeom prst="rect">
            <a:avLst/>
          </a:prstGeom>
        </p:spPr>
      </p:pic>
      <p:sp>
        <p:nvSpPr>
          <p:cNvPr id="3" name="Rectangle 2"/>
          <p:cNvSpPr/>
          <p:nvPr/>
        </p:nvSpPr>
        <p:spPr>
          <a:xfrm>
            <a:off x="7315200" y="0"/>
            <a:ext cx="4876495" cy="6858000"/>
          </a:xfrm>
          <a:prstGeom prst="rect">
            <a:avLst/>
          </a:prstGeom>
          <a:solidFill>
            <a:srgbClr val="17324D">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4360" y="484632"/>
            <a:ext cx="82296" cy="548640"/>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77240" y="411480"/>
            <a:ext cx="6583680" cy="914400"/>
          </a:xfrm>
          <a:prstGeom prst="rect">
            <a:avLst/>
          </a:prstGeom>
          <a:noFill/>
        </p:spPr>
        <p:txBody>
          <a:bodyPr wrap="square" lIns="45720" rIns="45720" tIns="27432" bIns="27432" anchor="ctr">
            <a:spAutoFit/>
          </a:bodyPr>
          <a:lstStyle/>
          <a:p>
            <a:pPr algn="l">
              <a:lnSpc>
                <a:spcPct val="100000"/>
              </a:lnSpc>
            </a:pPr>
            <a:r>
              <a:rPr sz="3000" b="1" i="0">
                <a:solidFill>
                  <a:srgbClr val="17324D"/>
                </a:solidFill>
                <a:latin typeface="Arial"/>
              </a:rPr>
              <a:t>Вопрос 2. Школа информирует под подпись</a:t>
            </a:r>
          </a:p>
        </p:txBody>
      </p:sp>
      <p:sp>
        <p:nvSpPr>
          <p:cNvPr id="6" name="TextBox 5"/>
          <p:cNvSpPr txBox="1"/>
          <p:nvPr/>
        </p:nvSpPr>
        <p:spPr>
          <a:xfrm>
            <a:off x="548640" y="1645920"/>
            <a:ext cx="6400800" cy="1645920"/>
          </a:xfrm>
          <a:prstGeom prst="rect">
            <a:avLst/>
          </a:prstGeom>
          <a:noFill/>
        </p:spPr>
        <p:txBody>
          <a:bodyPr wrap="square" lIns="45720" rIns="45720" tIns="27432" bIns="27432" anchor="t">
            <a:spAutoFit/>
          </a:bodyPr>
          <a:lstStyle/>
          <a:p>
            <a:pPr algn="l">
              <a:lnSpc>
                <a:spcPct val="110000"/>
              </a:lnSpc>
            </a:pPr>
            <a:r>
              <a:rPr sz="1600" b="0" i="0">
                <a:solidFill>
                  <a:srgbClr val="1E2B38"/>
                </a:solidFill>
                <a:latin typeface="Arial"/>
              </a:rPr>
              <a:t>Выпускников и родителей (законных представителей) о сроках, местах и порядке подачи заявлений на экзамены, о порядке проведения экзаменов, апелляциях и ознакомлении с результатами. Полный перечень — в форме Б по подп. 4 п. 44 Порядка ГИА-11 и подп. 3 п. 39 Порядка ГИА-9.</a:t>
            </a:r>
          </a:p>
        </p:txBody>
      </p:sp>
      <p:sp>
        <p:nvSpPr>
          <p:cNvPr id="7" name="TextBox 6"/>
          <p:cNvSpPr txBox="1"/>
          <p:nvPr/>
        </p:nvSpPr>
        <p:spPr>
          <a:xfrm>
            <a:off x="548640" y="3383280"/>
            <a:ext cx="6400800" cy="640080"/>
          </a:xfrm>
          <a:prstGeom prst="rect">
            <a:avLst/>
          </a:prstGeom>
          <a:noFill/>
        </p:spPr>
        <p:txBody>
          <a:bodyPr wrap="square" lIns="45720" rIns="45720" tIns="27432" bIns="27432" anchor="t">
            <a:spAutoFit/>
          </a:bodyPr>
          <a:lstStyle/>
          <a:p>
            <a:pPr algn="l">
              <a:lnSpc>
                <a:spcPct val="112000"/>
              </a:lnSpc>
            </a:pPr>
            <a:r>
              <a:rPr sz="1500" b="0" i="0">
                <a:solidFill>
                  <a:srgbClr val="5B7186"/>
                </a:solidFill>
                <a:latin typeface="Arial"/>
              </a:rPr>
              <a:t>Для сочинения и собеседования используем тот же лист; основание подписи уточняем по региональному акту.</a:t>
            </a:r>
          </a:p>
        </p:txBody>
      </p:sp>
      <p:sp>
        <p:nvSpPr>
          <p:cNvPr id="8" name="Rounded Rectangle 7"/>
          <p:cNvSpPr/>
          <p:nvPr/>
        </p:nvSpPr>
        <p:spPr>
          <a:xfrm>
            <a:off x="548640" y="4114800"/>
            <a:ext cx="3108960" cy="1554480"/>
          </a:xfrm>
          <a:prstGeom prst="roundRect">
            <a:avLst>
              <a:gd name="adj" fmla="val 7000"/>
            </a:avLst>
          </a:prstGeom>
          <a:solidFill>
            <a:srgbClr val="1732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4224528"/>
            <a:ext cx="2743200" cy="457200"/>
          </a:xfrm>
          <a:prstGeom prst="rect">
            <a:avLst/>
          </a:prstGeom>
          <a:noFill/>
        </p:spPr>
        <p:txBody>
          <a:bodyPr wrap="square" lIns="45720" rIns="45720" tIns="27432" bIns="27432" anchor="t">
            <a:spAutoFit/>
          </a:bodyPr>
          <a:lstStyle/>
          <a:p>
            <a:pPr algn="l">
              <a:lnSpc>
                <a:spcPct val="110000"/>
              </a:lnSpc>
            </a:pPr>
            <a:r>
              <a:rPr sz="2000" b="1" i="0">
                <a:solidFill>
                  <a:srgbClr val="E8A33D"/>
                </a:solidFill>
                <a:latin typeface="Arial"/>
              </a:rPr>
              <a:t>Форма Б</a:t>
            </a:r>
          </a:p>
        </p:txBody>
      </p:sp>
      <p:sp>
        <p:nvSpPr>
          <p:cNvPr id="10" name="TextBox 9"/>
          <p:cNvSpPr txBox="1"/>
          <p:nvPr/>
        </p:nvSpPr>
        <p:spPr>
          <a:xfrm>
            <a:off x="777240" y="4709160"/>
            <a:ext cx="2697480" cy="914400"/>
          </a:xfrm>
          <a:prstGeom prst="rect">
            <a:avLst/>
          </a:prstGeom>
          <a:noFill/>
        </p:spPr>
        <p:txBody>
          <a:bodyPr wrap="square" lIns="45720" rIns="45720" tIns="27432" bIns="27432" anchor="t">
            <a:spAutoFit/>
          </a:bodyPr>
          <a:lstStyle/>
          <a:p>
            <a:pPr algn="l">
              <a:lnSpc>
                <a:spcPct val="110000"/>
              </a:lnSpc>
            </a:pPr>
            <a:r>
              <a:rPr sz="1450" b="0" i="0">
                <a:solidFill>
                  <a:srgbClr val="FFFFFF"/>
                </a:solidFill>
                <a:latin typeface="Arial"/>
              </a:rPr>
              <a:t>Лист информирования: на каждый вид заявления своя строка</a:t>
            </a:r>
          </a:p>
        </p:txBody>
      </p:sp>
      <p:sp>
        <p:nvSpPr>
          <p:cNvPr id="11" name="Rounded Rectangle 10"/>
          <p:cNvSpPr/>
          <p:nvPr/>
        </p:nvSpPr>
        <p:spPr>
          <a:xfrm>
            <a:off x="3794759" y="4114800"/>
            <a:ext cx="3108960" cy="1554480"/>
          </a:xfrm>
          <a:prstGeom prst="roundRect">
            <a:avLst>
              <a:gd name="adj" fmla="val 7000"/>
            </a:avLst>
          </a:prstGeom>
          <a:solidFill>
            <a:srgbClr val="1732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023359" y="4224528"/>
            <a:ext cx="2743200" cy="457200"/>
          </a:xfrm>
          <a:prstGeom prst="rect">
            <a:avLst/>
          </a:prstGeom>
          <a:noFill/>
        </p:spPr>
        <p:txBody>
          <a:bodyPr wrap="square" lIns="45720" rIns="45720" tIns="27432" bIns="27432" anchor="t">
            <a:spAutoFit/>
          </a:bodyPr>
          <a:lstStyle/>
          <a:p>
            <a:pPr algn="l">
              <a:lnSpc>
                <a:spcPct val="110000"/>
              </a:lnSpc>
            </a:pPr>
            <a:r>
              <a:rPr sz="2000" b="1" i="0">
                <a:solidFill>
                  <a:srgbClr val="E8A33D"/>
                </a:solidFill>
                <a:latin typeface="Arial"/>
              </a:rPr>
              <a:t>Форма Г</a:t>
            </a:r>
          </a:p>
        </p:txBody>
      </p:sp>
      <p:sp>
        <p:nvSpPr>
          <p:cNvPr id="13" name="TextBox 12"/>
          <p:cNvSpPr txBox="1"/>
          <p:nvPr/>
        </p:nvSpPr>
        <p:spPr>
          <a:xfrm>
            <a:off x="4023359" y="4709160"/>
            <a:ext cx="2697480" cy="914400"/>
          </a:xfrm>
          <a:prstGeom prst="rect">
            <a:avLst/>
          </a:prstGeom>
          <a:noFill/>
        </p:spPr>
        <p:txBody>
          <a:bodyPr wrap="square" lIns="45720" rIns="45720" tIns="27432" bIns="27432" anchor="t">
            <a:spAutoFit/>
          </a:bodyPr>
          <a:lstStyle/>
          <a:p>
            <a:pPr algn="l">
              <a:lnSpc>
                <a:spcPct val="110000"/>
              </a:lnSpc>
            </a:pPr>
            <a:r>
              <a:rPr sz="1450" b="0" i="0">
                <a:solidFill>
                  <a:srgbClr val="FFFFFF"/>
                </a:solidFill>
                <a:latin typeface="Arial"/>
              </a:rPr>
              <a:t>Реестр готовности к подаче заявлений: доступ ограничен, без диагнозов</a:t>
            </a:r>
          </a:p>
        </p:txBody>
      </p:sp>
      <p:sp>
        <p:nvSpPr>
          <p:cNvPr id="14" name="TextBox 13"/>
          <p:cNvSpPr txBox="1"/>
          <p:nvPr/>
        </p:nvSpPr>
        <p:spPr>
          <a:xfrm>
            <a:off x="548640" y="6446520"/>
            <a:ext cx="6400800" cy="274320"/>
          </a:xfrm>
          <a:prstGeom prst="rect">
            <a:avLst/>
          </a:prstGeom>
          <a:noFill/>
        </p:spPr>
        <p:txBody>
          <a:bodyPr wrap="square" lIns="45720" rIns="45720" tIns="27432" bIns="27432" anchor="t">
            <a:spAutoFit/>
          </a:bodyPr>
          <a:lstStyle/>
          <a:p>
            <a:pPr algn="l">
              <a:lnSpc>
                <a:spcPct val="110000"/>
              </a:lnSpc>
            </a:pPr>
            <a:r>
              <a:rPr sz="1000" b="0" i="0">
                <a:solidFill>
                  <a:srgbClr val="5B7186"/>
                </a:solidFill>
                <a:latin typeface="Arial"/>
              </a:rPr>
              <a:t>Педагогический совет  |  [наименование школы], [дата]</a:t>
            </a:r>
          </a:p>
        </p:txBody>
      </p:sp>
      <p:sp>
        <p:nvSpPr>
          <p:cNvPr id="15" name="TextBox 14"/>
          <p:cNvSpPr txBox="1"/>
          <p:nvPr/>
        </p:nvSpPr>
        <p:spPr>
          <a:xfrm>
            <a:off x="11094415" y="6446520"/>
            <a:ext cx="548640" cy="274320"/>
          </a:xfrm>
          <a:prstGeom prst="rect">
            <a:avLst/>
          </a:prstGeom>
          <a:noFill/>
        </p:spPr>
        <p:txBody>
          <a:bodyPr wrap="square" lIns="45720" rIns="45720" tIns="27432" bIns="27432" anchor="t">
            <a:spAutoFit/>
          </a:bodyPr>
          <a:lstStyle/>
          <a:p>
            <a:pPr algn="r">
              <a:lnSpc>
                <a:spcPct val="110000"/>
              </a:lnSpc>
            </a:pPr>
            <a:r>
              <a:rPr sz="1000" b="0" i="0">
                <a:solidFill>
                  <a:srgbClr val="5B7186"/>
                </a:solidFill>
                <a:latin typeface="Arial"/>
              </a:rPr>
              <a:t>6</a:t>
            </a:r>
          </a:p>
        </p:txBody>
      </p:sp>
      <p:sp>
        <p:nvSpPr>
          <p:cNvPr id="16" name="TextBox 15"/>
          <p:cNvSpPr txBox="1"/>
          <p:nvPr/>
        </p:nvSpPr>
        <p:spPr>
          <a:xfrm>
            <a:off x="548640" y="6108192"/>
            <a:ext cx="10545775" cy="320040"/>
          </a:xfrm>
          <a:prstGeom prst="rect">
            <a:avLst/>
          </a:prstGeom>
          <a:noFill/>
        </p:spPr>
        <p:txBody>
          <a:bodyPr wrap="square" lIns="45720" rIns="45720" tIns="27432" bIns="27432" anchor="t">
            <a:spAutoFit/>
          </a:bodyPr>
          <a:lstStyle/>
          <a:p>
            <a:pPr algn="l">
              <a:lnSpc>
                <a:spcPct val="110000"/>
              </a:lnSpc>
            </a:pPr>
            <a:r>
              <a:rPr sz="1050" b="0" i="1">
                <a:solidFill>
                  <a:srgbClr val="5B7186"/>
                </a:solidFill>
                <a:latin typeface="Arial"/>
              </a:rPr>
              <a:t>Порядок ГИА-11, п. 44 (подп. 4); Порядок ГИА-9, п. 39 (подп. 3).</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AF6EE"/>
        </a:solidFill>
        <a:effectLst/>
      </p:bgPr>
    </p:bg>
    <p:spTree>
      <p:nvGrpSpPr>
        <p:cNvPr id="1" name=""/>
        <p:cNvGrpSpPr/>
        <p:nvPr/>
      </p:nvGrpSpPr>
      <p:grpSpPr/>
      <p:sp>
        <p:nvSpPr>
          <p:cNvPr id="2" name="Rectangle 1"/>
          <p:cNvSpPr/>
          <p:nvPr/>
        </p:nvSpPr>
        <p:spPr>
          <a:xfrm>
            <a:off x="594360" y="484632"/>
            <a:ext cx="82296" cy="548640"/>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411480"/>
            <a:ext cx="10058400" cy="914400"/>
          </a:xfrm>
          <a:prstGeom prst="rect">
            <a:avLst/>
          </a:prstGeom>
          <a:noFill/>
        </p:spPr>
        <p:txBody>
          <a:bodyPr wrap="square" lIns="45720" rIns="45720" tIns="27432" bIns="27432" anchor="ctr">
            <a:spAutoFit/>
          </a:bodyPr>
          <a:lstStyle/>
          <a:p>
            <a:pPr algn="l">
              <a:lnSpc>
                <a:spcPct val="100000"/>
              </a:lnSpc>
            </a:pPr>
            <a:r>
              <a:rPr sz="3000" b="1" i="0">
                <a:solidFill>
                  <a:srgbClr val="17324D"/>
                </a:solidFill>
                <a:latin typeface="Arial"/>
              </a:rPr>
              <a:t>Сверки заявлений: до и после окончания приёма</a:t>
            </a:r>
          </a:p>
        </p:txBody>
      </p:sp>
      <p:sp>
        <p:nvSpPr>
          <p:cNvPr id="4" name="Rounded Rectangle 3"/>
          <p:cNvSpPr/>
          <p:nvPr/>
        </p:nvSpPr>
        <p:spPr>
          <a:xfrm>
            <a:off x="548640" y="1828800"/>
            <a:ext cx="3611880" cy="3200400"/>
          </a:xfrm>
          <a:prstGeom prst="roundRect">
            <a:avLst>
              <a:gd name="adj" fmla="val 5000"/>
            </a:avLst>
          </a:prstGeom>
          <a:solidFill>
            <a:srgbClr val="FFFFFF"/>
          </a:solidFill>
          <a:ln w="12700">
            <a:solidFill>
              <a:srgbClr val="E2D8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48640" y="1828800"/>
            <a:ext cx="3611880" cy="146304"/>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822959" y="2194560"/>
            <a:ext cx="594360" cy="594360"/>
          </a:xfrm>
          <a:prstGeom prst="ellipse">
            <a:avLst/>
          </a:prstGeom>
          <a:solidFill>
            <a:srgbClr val="1732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59" y="2194560"/>
            <a:ext cx="594360" cy="594360"/>
          </a:xfrm>
          <a:prstGeom prst="rect">
            <a:avLst/>
          </a:prstGeom>
          <a:noFill/>
        </p:spPr>
        <p:txBody>
          <a:bodyPr wrap="square" lIns="45720" rIns="45720" tIns="27432" bIns="27432" anchor="ctr">
            <a:spAutoFit/>
          </a:bodyPr>
          <a:lstStyle/>
          <a:p>
            <a:pPr algn="ctr">
              <a:lnSpc>
                <a:spcPct val="110000"/>
              </a:lnSpc>
            </a:pPr>
            <a:r>
              <a:rPr sz="2200" b="1" i="0">
                <a:solidFill>
                  <a:srgbClr val="FFFFFF"/>
                </a:solidFill>
                <a:latin typeface="Arial"/>
              </a:rPr>
              <a:t>1</a:t>
            </a:r>
          </a:p>
        </p:txBody>
      </p:sp>
      <p:sp>
        <p:nvSpPr>
          <p:cNvPr id="8" name="TextBox 7"/>
          <p:cNvSpPr txBox="1"/>
          <p:nvPr/>
        </p:nvSpPr>
        <p:spPr>
          <a:xfrm>
            <a:off x="1554480" y="2148840"/>
            <a:ext cx="2468880" cy="731520"/>
          </a:xfrm>
          <a:prstGeom prst="rect">
            <a:avLst/>
          </a:prstGeom>
          <a:noFill/>
        </p:spPr>
        <p:txBody>
          <a:bodyPr wrap="square" lIns="45720" rIns="45720" tIns="27432" bIns="27432" anchor="ctr">
            <a:spAutoFit/>
          </a:bodyPr>
          <a:lstStyle/>
          <a:p>
            <a:pPr algn="l">
              <a:lnSpc>
                <a:spcPct val="100000"/>
              </a:lnSpc>
            </a:pPr>
            <a:r>
              <a:rPr sz="1900" b="1" i="0">
                <a:solidFill>
                  <a:srgbClr val="17324D"/>
                </a:solidFill>
                <a:latin typeface="Arial"/>
              </a:rPr>
              <a:t>Предварительная сверка</a:t>
            </a:r>
          </a:p>
        </p:txBody>
      </p:sp>
      <p:sp>
        <p:nvSpPr>
          <p:cNvPr id="9" name="TextBox 8"/>
          <p:cNvSpPr txBox="1"/>
          <p:nvPr/>
        </p:nvSpPr>
        <p:spPr>
          <a:xfrm>
            <a:off x="822959" y="3017520"/>
            <a:ext cx="3108960" cy="1920240"/>
          </a:xfrm>
          <a:prstGeom prst="rect">
            <a:avLst/>
          </a:prstGeom>
          <a:noFill/>
        </p:spPr>
        <p:txBody>
          <a:bodyPr wrap="square" lIns="45720" rIns="45720" tIns="27432" bIns="27432" anchor="t">
            <a:spAutoFit/>
          </a:bodyPr>
          <a:lstStyle/>
          <a:p>
            <a:pPr algn="l">
              <a:lnSpc>
                <a:spcPct val="115000"/>
              </a:lnSpc>
            </a:pPr>
            <a:r>
              <a:rPr sz="1650" b="0" i="0">
                <a:solidFill>
                  <a:srgbClr val="1E2B38"/>
                </a:solidFill>
                <a:latin typeface="Arial"/>
              </a:rPr>
              <a:t>До окончания приёма. Реестр зарегистрированных заявлений сопоставляем со списком выпускников. Срок подачи не сокращает</a:t>
            </a:r>
          </a:p>
        </p:txBody>
      </p:sp>
      <p:sp>
        <p:nvSpPr>
          <p:cNvPr id="10" name="Rounded Rectangle 9"/>
          <p:cNvSpPr/>
          <p:nvPr/>
        </p:nvSpPr>
        <p:spPr>
          <a:xfrm>
            <a:off x="4361688" y="1828800"/>
            <a:ext cx="3611880" cy="3200400"/>
          </a:xfrm>
          <a:prstGeom prst="roundRect">
            <a:avLst>
              <a:gd name="adj" fmla="val 5000"/>
            </a:avLst>
          </a:prstGeom>
          <a:solidFill>
            <a:srgbClr val="FFFFFF"/>
          </a:solidFill>
          <a:ln w="12700">
            <a:solidFill>
              <a:srgbClr val="E2D8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4361688" y="1828800"/>
            <a:ext cx="3611880" cy="146304"/>
          </a:xfrm>
          <a:prstGeom prst="rect">
            <a:avLst/>
          </a:prstGeom>
          <a:solidFill>
            <a:srgbClr val="1732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4636007" y="2194560"/>
            <a:ext cx="594360" cy="594360"/>
          </a:xfrm>
          <a:prstGeom prst="ellipse">
            <a:avLst/>
          </a:prstGeom>
          <a:solidFill>
            <a:srgbClr val="1732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636007" y="2194560"/>
            <a:ext cx="594360" cy="594360"/>
          </a:xfrm>
          <a:prstGeom prst="rect">
            <a:avLst/>
          </a:prstGeom>
          <a:noFill/>
        </p:spPr>
        <p:txBody>
          <a:bodyPr wrap="square" lIns="45720" rIns="45720" tIns="27432" bIns="27432" anchor="ctr">
            <a:spAutoFit/>
          </a:bodyPr>
          <a:lstStyle/>
          <a:p>
            <a:pPr algn="ctr">
              <a:lnSpc>
                <a:spcPct val="110000"/>
              </a:lnSpc>
            </a:pPr>
            <a:r>
              <a:rPr sz="2200" b="1" i="0">
                <a:solidFill>
                  <a:srgbClr val="FFFFFF"/>
                </a:solidFill>
                <a:latin typeface="Arial"/>
              </a:rPr>
              <a:t>2</a:t>
            </a:r>
          </a:p>
        </p:txBody>
      </p:sp>
      <p:sp>
        <p:nvSpPr>
          <p:cNvPr id="14" name="TextBox 13"/>
          <p:cNvSpPr txBox="1"/>
          <p:nvPr/>
        </p:nvSpPr>
        <p:spPr>
          <a:xfrm>
            <a:off x="5367527" y="2148840"/>
            <a:ext cx="2468880" cy="731520"/>
          </a:xfrm>
          <a:prstGeom prst="rect">
            <a:avLst/>
          </a:prstGeom>
          <a:noFill/>
        </p:spPr>
        <p:txBody>
          <a:bodyPr wrap="square" lIns="45720" rIns="45720" tIns="27432" bIns="27432" anchor="ctr">
            <a:spAutoFit/>
          </a:bodyPr>
          <a:lstStyle/>
          <a:p>
            <a:pPr algn="l">
              <a:lnSpc>
                <a:spcPct val="100000"/>
              </a:lnSpc>
            </a:pPr>
            <a:r>
              <a:rPr sz="1900" b="1" i="0">
                <a:solidFill>
                  <a:srgbClr val="17324D"/>
                </a:solidFill>
                <a:latin typeface="Arial"/>
              </a:rPr>
              <a:t>Окончание приёма</a:t>
            </a:r>
          </a:p>
        </p:txBody>
      </p:sp>
      <p:sp>
        <p:nvSpPr>
          <p:cNvPr id="15" name="TextBox 14"/>
          <p:cNvSpPr txBox="1"/>
          <p:nvPr/>
        </p:nvSpPr>
        <p:spPr>
          <a:xfrm>
            <a:off x="4636007" y="3017520"/>
            <a:ext cx="3108960" cy="1920240"/>
          </a:xfrm>
          <a:prstGeom prst="rect">
            <a:avLst/>
          </a:prstGeom>
          <a:noFill/>
        </p:spPr>
        <p:txBody>
          <a:bodyPr wrap="square" lIns="45720" rIns="45720" tIns="27432" bIns="27432" anchor="t">
            <a:spAutoFit/>
          </a:bodyPr>
          <a:lstStyle/>
          <a:p>
            <a:pPr algn="l">
              <a:lnSpc>
                <a:spcPct val="115000"/>
              </a:lnSpc>
            </a:pPr>
            <a:r>
              <a:rPr sz="1650" b="0" i="0">
                <a:solidFill>
                  <a:srgbClr val="1E2B38"/>
                </a:solidFill>
                <a:latin typeface="Arial"/>
              </a:rPr>
              <a:t>По 18.11.2026, 27.01.2027, 01.02.2027, 01.03.2027 включительно: каждый срок по своей процедуре</a:t>
            </a:r>
          </a:p>
        </p:txBody>
      </p:sp>
      <p:sp>
        <p:nvSpPr>
          <p:cNvPr id="16" name="Rounded Rectangle 15"/>
          <p:cNvSpPr/>
          <p:nvPr/>
        </p:nvSpPr>
        <p:spPr>
          <a:xfrm>
            <a:off x="8174736" y="1828800"/>
            <a:ext cx="3611880" cy="3200400"/>
          </a:xfrm>
          <a:prstGeom prst="roundRect">
            <a:avLst>
              <a:gd name="adj" fmla="val 5000"/>
            </a:avLst>
          </a:prstGeom>
          <a:solidFill>
            <a:srgbClr val="FFFFFF"/>
          </a:solidFill>
          <a:ln w="12700">
            <a:solidFill>
              <a:srgbClr val="E2D8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174736" y="1828800"/>
            <a:ext cx="3611880" cy="146304"/>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8449056" y="2194560"/>
            <a:ext cx="594360" cy="594360"/>
          </a:xfrm>
          <a:prstGeom prst="ellipse">
            <a:avLst/>
          </a:prstGeom>
          <a:solidFill>
            <a:srgbClr val="1732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449056" y="2194560"/>
            <a:ext cx="594360" cy="594360"/>
          </a:xfrm>
          <a:prstGeom prst="rect">
            <a:avLst/>
          </a:prstGeom>
          <a:noFill/>
        </p:spPr>
        <p:txBody>
          <a:bodyPr wrap="square" lIns="45720" rIns="45720" tIns="27432" bIns="27432" anchor="ctr">
            <a:spAutoFit/>
          </a:bodyPr>
          <a:lstStyle/>
          <a:p>
            <a:pPr algn="ctr">
              <a:lnSpc>
                <a:spcPct val="110000"/>
              </a:lnSpc>
            </a:pPr>
            <a:r>
              <a:rPr sz="2200" b="1" i="0">
                <a:solidFill>
                  <a:srgbClr val="FFFFFF"/>
                </a:solidFill>
                <a:latin typeface="Arial"/>
              </a:rPr>
              <a:t>3</a:t>
            </a:r>
          </a:p>
        </p:txBody>
      </p:sp>
      <p:sp>
        <p:nvSpPr>
          <p:cNvPr id="20" name="TextBox 19"/>
          <p:cNvSpPr txBox="1"/>
          <p:nvPr/>
        </p:nvSpPr>
        <p:spPr>
          <a:xfrm>
            <a:off x="9180576" y="2148840"/>
            <a:ext cx="2468880" cy="731520"/>
          </a:xfrm>
          <a:prstGeom prst="rect">
            <a:avLst/>
          </a:prstGeom>
          <a:noFill/>
        </p:spPr>
        <p:txBody>
          <a:bodyPr wrap="square" lIns="45720" rIns="45720" tIns="27432" bIns="27432" anchor="ctr">
            <a:spAutoFit/>
          </a:bodyPr>
          <a:lstStyle/>
          <a:p>
            <a:pPr algn="l">
              <a:lnSpc>
                <a:spcPct val="100000"/>
              </a:lnSpc>
            </a:pPr>
            <a:r>
              <a:rPr sz="1900" b="1" i="0">
                <a:solidFill>
                  <a:srgbClr val="17324D"/>
                </a:solidFill>
                <a:latin typeface="Arial"/>
              </a:rPr>
              <a:t>Итоговая сверка</a:t>
            </a:r>
          </a:p>
        </p:txBody>
      </p:sp>
      <p:sp>
        <p:nvSpPr>
          <p:cNvPr id="21" name="TextBox 20"/>
          <p:cNvSpPr txBox="1"/>
          <p:nvPr/>
        </p:nvSpPr>
        <p:spPr>
          <a:xfrm>
            <a:off x="8449056" y="3017520"/>
            <a:ext cx="3108960" cy="1920240"/>
          </a:xfrm>
          <a:prstGeom prst="rect">
            <a:avLst/>
          </a:prstGeom>
          <a:noFill/>
        </p:spPr>
        <p:txBody>
          <a:bodyPr wrap="square" lIns="45720" rIns="45720" tIns="27432" bIns="27432" anchor="t">
            <a:spAutoFit/>
          </a:bodyPr>
          <a:lstStyle/>
          <a:p>
            <a:pPr algn="l">
              <a:lnSpc>
                <a:spcPct val="115000"/>
              </a:lnSpc>
            </a:pPr>
            <a:r>
              <a:rPr sz="1650" b="0" i="0">
                <a:solidFill>
                  <a:srgbClr val="1E2B38"/>
                </a:solidFill>
                <a:latin typeface="Arial"/>
              </a:rPr>
              <a:t>Не раньше следующего дня после окончания приёма, в срок [дата]. Результат оформляем, по отсутствующим заявлениям индивидуальное информирование</a:t>
            </a:r>
          </a:p>
        </p:txBody>
      </p:sp>
      <p:sp>
        <p:nvSpPr>
          <p:cNvPr id="22" name="TextBox 21"/>
          <p:cNvSpPr txBox="1"/>
          <p:nvPr/>
        </p:nvSpPr>
        <p:spPr>
          <a:xfrm>
            <a:off x="548640" y="6446520"/>
            <a:ext cx="6400800" cy="274320"/>
          </a:xfrm>
          <a:prstGeom prst="rect">
            <a:avLst/>
          </a:prstGeom>
          <a:noFill/>
        </p:spPr>
        <p:txBody>
          <a:bodyPr wrap="square" lIns="45720" rIns="45720" tIns="27432" bIns="27432" anchor="t">
            <a:spAutoFit/>
          </a:bodyPr>
          <a:lstStyle/>
          <a:p>
            <a:pPr algn="l">
              <a:lnSpc>
                <a:spcPct val="110000"/>
              </a:lnSpc>
            </a:pPr>
            <a:r>
              <a:rPr sz="1000" b="0" i="0">
                <a:solidFill>
                  <a:srgbClr val="5B7186"/>
                </a:solidFill>
                <a:latin typeface="Arial"/>
              </a:rPr>
              <a:t>Педагогический совет  |  [наименование школы], [дата]</a:t>
            </a:r>
          </a:p>
        </p:txBody>
      </p:sp>
      <p:sp>
        <p:nvSpPr>
          <p:cNvPr id="23" name="TextBox 22"/>
          <p:cNvSpPr txBox="1"/>
          <p:nvPr/>
        </p:nvSpPr>
        <p:spPr>
          <a:xfrm>
            <a:off x="11094415" y="6446520"/>
            <a:ext cx="548640" cy="274320"/>
          </a:xfrm>
          <a:prstGeom prst="rect">
            <a:avLst/>
          </a:prstGeom>
          <a:noFill/>
        </p:spPr>
        <p:txBody>
          <a:bodyPr wrap="square" lIns="45720" rIns="45720" tIns="27432" bIns="27432" anchor="t">
            <a:spAutoFit/>
          </a:bodyPr>
          <a:lstStyle/>
          <a:p>
            <a:pPr algn="r">
              <a:lnSpc>
                <a:spcPct val="110000"/>
              </a:lnSpc>
            </a:pPr>
            <a:r>
              <a:rPr sz="1000" b="0" i="0">
                <a:solidFill>
                  <a:srgbClr val="5B7186"/>
                </a:solidFill>
                <a:latin typeface="Arial"/>
              </a:rPr>
              <a:t>7</a:t>
            </a:r>
          </a:p>
        </p:txBody>
      </p:sp>
      <p:sp>
        <p:nvSpPr>
          <p:cNvPr id="24" name="TextBox 23"/>
          <p:cNvSpPr txBox="1"/>
          <p:nvPr/>
        </p:nvSpPr>
        <p:spPr>
          <a:xfrm>
            <a:off x="548640" y="6108192"/>
            <a:ext cx="10545775" cy="320040"/>
          </a:xfrm>
          <a:prstGeom prst="rect">
            <a:avLst/>
          </a:prstGeom>
          <a:noFill/>
        </p:spPr>
        <p:txBody>
          <a:bodyPr wrap="square" lIns="45720" rIns="45720" tIns="27432" bIns="27432" anchor="t">
            <a:spAutoFit/>
          </a:bodyPr>
          <a:lstStyle/>
          <a:p>
            <a:pPr algn="l">
              <a:lnSpc>
                <a:spcPct val="110000"/>
              </a:lnSpc>
            </a:pPr>
            <a:r>
              <a:rPr sz="1050" b="0" i="1">
                <a:solidFill>
                  <a:srgbClr val="5B7186"/>
                </a:solidFill>
                <a:latin typeface="Arial"/>
              </a:rPr>
              <a:t>Фактическую подачу проверяют по реестру зарегистрированных заявлений [где ведётся], а не по реестру готовности (форма Г).</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AF6EE"/>
        </a:solidFill>
        <a:effectLst/>
      </p:bgPr>
    </p:bg>
    <p:spTree>
      <p:nvGrpSpPr>
        <p:cNvPr id="1" name=""/>
        <p:cNvGrpSpPr/>
        <p:nvPr/>
      </p:nvGrpSpPr>
      <p:grpSpPr/>
      <p:pic>
        <p:nvPicPr>
          <p:cNvPr id="2" name="Picture 1" descr="consult.jpg"/>
          <p:cNvPicPr>
            <a:picLocks noChangeAspect="1"/>
          </p:cNvPicPr>
          <p:nvPr/>
        </p:nvPicPr>
        <p:blipFill>
          <a:blip r:embed="rId2"/>
          <a:srcRect l="30500" r="30500"/>
          <a:stretch>
            <a:fillRect/>
          </a:stretch>
        </p:blipFill>
        <p:spPr>
          <a:xfrm>
            <a:off x="0" y="0"/>
            <a:ext cx="4754880" cy="6858000"/>
          </a:xfrm>
          <a:prstGeom prst="rect">
            <a:avLst/>
          </a:prstGeom>
        </p:spPr>
      </p:pic>
      <p:sp>
        <p:nvSpPr>
          <p:cNvPr id="3" name="Rectangle 2"/>
          <p:cNvSpPr/>
          <p:nvPr/>
        </p:nvSpPr>
        <p:spPr>
          <a:xfrm>
            <a:off x="0" y="0"/>
            <a:ext cx="4754880" cy="6858000"/>
          </a:xfrm>
          <a:prstGeom prst="rect">
            <a:avLst/>
          </a:prstGeom>
          <a:solidFill>
            <a:srgbClr val="17324D">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166359" y="484632"/>
            <a:ext cx="82296" cy="548640"/>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349240" y="411480"/>
            <a:ext cx="6583680" cy="914400"/>
          </a:xfrm>
          <a:prstGeom prst="rect">
            <a:avLst/>
          </a:prstGeom>
          <a:noFill/>
        </p:spPr>
        <p:txBody>
          <a:bodyPr wrap="square" lIns="45720" rIns="45720" tIns="27432" bIns="27432" anchor="ctr">
            <a:spAutoFit/>
          </a:bodyPr>
          <a:lstStyle/>
          <a:p>
            <a:pPr algn="l">
              <a:lnSpc>
                <a:spcPct val="100000"/>
              </a:lnSpc>
            </a:pPr>
            <a:r>
              <a:rPr sz="2800" b="1" i="0">
                <a:solidFill>
                  <a:srgbClr val="17324D"/>
                </a:solidFill>
                <a:latin typeface="Arial"/>
              </a:rPr>
              <a:t>Вопрос 3. Подготовка выпускников: консультации с основанием</a:t>
            </a:r>
          </a:p>
        </p:txBody>
      </p:sp>
      <p:sp>
        <p:nvSpPr>
          <p:cNvPr id="6" name="Rounded Rectangle 5"/>
          <p:cNvSpPr/>
          <p:nvPr/>
        </p:nvSpPr>
        <p:spPr>
          <a:xfrm>
            <a:off x="5120640" y="1783080"/>
            <a:ext cx="6583680" cy="914400"/>
          </a:xfrm>
          <a:prstGeom prst="roundRect">
            <a:avLst>
              <a:gd name="adj" fmla="val 8000"/>
            </a:avLst>
          </a:prstGeom>
          <a:solidFill>
            <a:srgbClr val="FFFFFF"/>
          </a:solidFill>
          <a:ln w="12700">
            <a:solidFill>
              <a:srgbClr val="E2D8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120640" y="1920240"/>
            <a:ext cx="73152" cy="640080"/>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394960" y="1828800"/>
            <a:ext cx="2103120" cy="822960"/>
          </a:xfrm>
          <a:prstGeom prst="rect">
            <a:avLst/>
          </a:prstGeom>
          <a:noFill/>
        </p:spPr>
        <p:txBody>
          <a:bodyPr wrap="square" lIns="45720" rIns="45720" tIns="27432" bIns="27432" anchor="ctr">
            <a:spAutoFit/>
          </a:bodyPr>
          <a:lstStyle/>
          <a:p>
            <a:pPr algn="l">
              <a:lnSpc>
                <a:spcPct val="100000"/>
              </a:lnSpc>
            </a:pPr>
            <a:r>
              <a:rPr sz="1600" b="1" i="0">
                <a:solidFill>
                  <a:srgbClr val="17324D"/>
                </a:solidFill>
                <a:latin typeface="Arial"/>
              </a:rPr>
              <a:t>Кому нужна помощь</a:t>
            </a:r>
          </a:p>
        </p:txBody>
      </p:sp>
      <p:sp>
        <p:nvSpPr>
          <p:cNvPr id="9" name="TextBox 8"/>
          <p:cNvSpPr txBox="1"/>
          <p:nvPr/>
        </p:nvSpPr>
        <p:spPr>
          <a:xfrm>
            <a:off x="7498079" y="1828800"/>
            <a:ext cx="4114800" cy="822960"/>
          </a:xfrm>
          <a:prstGeom prst="rect">
            <a:avLst/>
          </a:prstGeom>
          <a:noFill/>
        </p:spPr>
        <p:txBody>
          <a:bodyPr wrap="square" lIns="45720" rIns="45720" tIns="27432" bIns="27432" anchor="ctr">
            <a:spAutoFit/>
          </a:bodyPr>
          <a:lstStyle/>
          <a:p>
            <a:pPr algn="l">
              <a:lnSpc>
                <a:spcPct val="108000"/>
              </a:lnSpc>
            </a:pPr>
            <a:r>
              <a:rPr sz="1450" b="0" i="0">
                <a:solidFill>
                  <a:srgbClr val="1E2B38"/>
                </a:solidFill>
                <a:latin typeface="Arial"/>
              </a:rPr>
              <a:t>Предметы и темы, где диагностики выявили затруднения</a:t>
            </a:r>
          </a:p>
        </p:txBody>
      </p:sp>
      <p:sp>
        <p:nvSpPr>
          <p:cNvPr id="10" name="Rounded Rectangle 9"/>
          <p:cNvSpPr/>
          <p:nvPr/>
        </p:nvSpPr>
        <p:spPr>
          <a:xfrm>
            <a:off x="5120640" y="2880360"/>
            <a:ext cx="6583680" cy="914400"/>
          </a:xfrm>
          <a:prstGeom prst="roundRect">
            <a:avLst>
              <a:gd name="adj" fmla="val 8000"/>
            </a:avLst>
          </a:prstGeom>
          <a:solidFill>
            <a:srgbClr val="FFFFFF"/>
          </a:solidFill>
          <a:ln w="12700">
            <a:solidFill>
              <a:srgbClr val="E2D8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120640" y="3017520"/>
            <a:ext cx="73152" cy="640080"/>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394960" y="2926079"/>
            <a:ext cx="2103120" cy="822960"/>
          </a:xfrm>
          <a:prstGeom prst="rect">
            <a:avLst/>
          </a:prstGeom>
          <a:noFill/>
        </p:spPr>
        <p:txBody>
          <a:bodyPr wrap="square" lIns="45720" rIns="45720" tIns="27432" bIns="27432" anchor="ctr">
            <a:spAutoFit/>
          </a:bodyPr>
          <a:lstStyle/>
          <a:p>
            <a:pPr algn="l">
              <a:lnSpc>
                <a:spcPct val="100000"/>
              </a:lnSpc>
            </a:pPr>
            <a:r>
              <a:rPr sz="1600" b="1" i="0">
                <a:solidFill>
                  <a:srgbClr val="17324D"/>
                </a:solidFill>
                <a:latin typeface="Arial"/>
              </a:rPr>
              <a:t>График</a:t>
            </a:r>
          </a:p>
        </p:txBody>
      </p:sp>
      <p:sp>
        <p:nvSpPr>
          <p:cNvPr id="13" name="TextBox 12"/>
          <p:cNvSpPr txBox="1"/>
          <p:nvPr/>
        </p:nvSpPr>
        <p:spPr>
          <a:xfrm>
            <a:off x="7498079" y="2926079"/>
            <a:ext cx="4114800" cy="822960"/>
          </a:xfrm>
          <a:prstGeom prst="rect">
            <a:avLst/>
          </a:prstGeom>
          <a:noFill/>
        </p:spPr>
        <p:txBody>
          <a:bodyPr wrap="square" lIns="45720" rIns="45720" tIns="27432" bIns="27432" anchor="ctr">
            <a:spAutoFit/>
          </a:bodyPr>
          <a:lstStyle/>
          <a:p>
            <a:pPr algn="l">
              <a:lnSpc>
                <a:spcPct val="108000"/>
              </a:lnSpc>
            </a:pPr>
            <a:r>
              <a:rPr sz="1450" b="0" i="0">
                <a:solidFill>
                  <a:srgbClr val="1E2B38"/>
                </a:solidFill>
                <a:latin typeface="Arial"/>
              </a:rPr>
              <a:t>Периодичность, начало и окончание, кабинет, учитель</a:t>
            </a:r>
          </a:p>
        </p:txBody>
      </p:sp>
      <p:sp>
        <p:nvSpPr>
          <p:cNvPr id="14" name="Rounded Rectangle 13"/>
          <p:cNvSpPr/>
          <p:nvPr/>
        </p:nvSpPr>
        <p:spPr>
          <a:xfrm>
            <a:off x="5120640" y="3977639"/>
            <a:ext cx="6583680" cy="914400"/>
          </a:xfrm>
          <a:prstGeom prst="roundRect">
            <a:avLst>
              <a:gd name="adj" fmla="val 8000"/>
            </a:avLst>
          </a:prstGeom>
          <a:solidFill>
            <a:srgbClr val="FFFFFF"/>
          </a:solidFill>
          <a:ln w="12700">
            <a:solidFill>
              <a:srgbClr val="E2D8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120640" y="4114800"/>
            <a:ext cx="73152" cy="640080"/>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5394960" y="4023359"/>
            <a:ext cx="2103120" cy="822960"/>
          </a:xfrm>
          <a:prstGeom prst="rect">
            <a:avLst/>
          </a:prstGeom>
          <a:noFill/>
        </p:spPr>
        <p:txBody>
          <a:bodyPr wrap="square" lIns="45720" rIns="45720" tIns="27432" bIns="27432" anchor="ctr">
            <a:spAutoFit/>
          </a:bodyPr>
          <a:lstStyle/>
          <a:p>
            <a:pPr algn="l">
              <a:lnSpc>
                <a:spcPct val="100000"/>
              </a:lnSpc>
            </a:pPr>
            <a:r>
              <a:rPr sz="1600" b="1" i="0">
                <a:solidFill>
                  <a:srgbClr val="17324D"/>
                </a:solidFill>
                <a:latin typeface="Arial"/>
              </a:rPr>
              <a:t>Объём и основание</a:t>
            </a:r>
          </a:p>
        </p:txBody>
      </p:sp>
      <p:sp>
        <p:nvSpPr>
          <p:cNvPr id="17" name="TextBox 16"/>
          <p:cNvSpPr txBox="1"/>
          <p:nvPr/>
        </p:nvSpPr>
        <p:spPr>
          <a:xfrm>
            <a:off x="7498079" y="4023359"/>
            <a:ext cx="4114800" cy="822960"/>
          </a:xfrm>
          <a:prstGeom prst="rect">
            <a:avLst/>
          </a:prstGeom>
          <a:noFill/>
        </p:spPr>
        <p:txBody>
          <a:bodyPr wrap="square" lIns="45720" rIns="45720" tIns="27432" bIns="27432" anchor="ctr">
            <a:spAutoFit/>
          </a:bodyPr>
          <a:lstStyle/>
          <a:p>
            <a:pPr algn="l">
              <a:lnSpc>
                <a:spcPct val="108000"/>
              </a:lnSpc>
            </a:pPr>
            <a:r>
              <a:rPr sz="1450" b="0" i="0">
                <a:solidFill>
                  <a:srgbClr val="1E2B38"/>
                </a:solidFill>
                <a:latin typeface="Arial"/>
              </a:rPr>
              <a:t>Часы по каждому учителю за период и документ, которым работа предусмотрена</a:t>
            </a:r>
          </a:p>
        </p:txBody>
      </p:sp>
      <p:sp>
        <p:nvSpPr>
          <p:cNvPr id="18" name="Rounded Rectangle 17"/>
          <p:cNvSpPr/>
          <p:nvPr/>
        </p:nvSpPr>
        <p:spPr>
          <a:xfrm>
            <a:off x="5120640" y="5074920"/>
            <a:ext cx="6583680" cy="914400"/>
          </a:xfrm>
          <a:prstGeom prst="roundRect">
            <a:avLst>
              <a:gd name="adj" fmla="val 8000"/>
            </a:avLst>
          </a:prstGeom>
          <a:solidFill>
            <a:srgbClr val="FFFFFF"/>
          </a:solidFill>
          <a:ln w="12700">
            <a:solidFill>
              <a:srgbClr val="E2D8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120640" y="5212080"/>
            <a:ext cx="73152" cy="640080"/>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5394960" y="5120640"/>
            <a:ext cx="2103120" cy="822960"/>
          </a:xfrm>
          <a:prstGeom prst="rect">
            <a:avLst/>
          </a:prstGeom>
          <a:noFill/>
        </p:spPr>
        <p:txBody>
          <a:bodyPr wrap="square" lIns="45720" rIns="45720" tIns="27432" bIns="27432" anchor="ctr">
            <a:spAutoFit/>
          </a:bodyPr>
          <a:lstStyle/>
          <a:p>
            <a:pPr algn="l">
              <a:lnSpc>
                <a:spcPct val="100000"/>
              </a:lnSpc>
            </a:pPr>
            <a:r>
              <a:rPr sz="1600" b="1" i="0">
                <a:solidFill>
                  <a:srgbClr val="17324D"/>
                </a:solidFill>
                <a:latin typeface="Arial"/>
              </a:rPr>
              <a:t>Нагрузка</a:t>
            </a:r>
          </a:p>
        </p:txBody>
      </p:sp>
      <p:sp>
        <p:nvSpPr>
          <p:cNvPr id="21" name="TextBox 20"/>
          <p:cNvSpPr txBox="1"/>
          <p:nvPr/>
        </p:nvSpPr>
        <p:spPr>
          <a:xfrm>
            <a:off x="7498079" y="5120640"/>
            <a:ext cx="4114800" cy="822960"/>
          </a:xfrm>
          <a:prstGeom prst="rect">
            <a:avLst/>
          </a:prstGeom>
          <a:noFill/>
        </p:spPr>
        <p:txBody>
          <a:bodyPr wrap="square" lIns="45720" rIns="45720" tIns="27432" bIns="27432" anchor="ctr">
            <a:spAutoFit/>
          </a:bodyPr>
          <a:lstStyle/>
          <a:p>
            <a:pPr algn="l">
              <a:lnSpc>
                <a:spcPct val="108000"/>
              </a:lnSpc>
            </a:pPr>
            <a:r>
              <a:rPr sz="1450" b="0" i="0">
                <a:solidFill>
                  <a:srgbClr val="1E2B38"/>
                </a:solidFill>
                <a:latin typeface="Arial"/>
              </a:rPr>
              <a:t>До начала занятий: основание работы и оплаты, согласие и соглашение, если нужны</a:t>
            </a:r>
          </a:p>
        </p:txBody>
      </p:sp>
      <p:sp>
        <p:nvSpPr>
          <p:cNvPr id="22" name="TextBox 21"/>
          <p:cNvSpPr txBox="1"/>
          <p:nvPr/>
        </p:nvSpPr>
        <p:spPr>
          <a:xfrm>
            <a:off x="5120640" y="6446520"/>
            <a:ext cx="6400800" cy="274320"/>
          </a:xfrm>
          <a:prstGeom prst="rect">
            <a:avLst/>
          </a:prstGeom>
          <a:noFill/>
        </p:spPr>
        <p:txBody>
          <a:bodyPr wrap="square" lIns="45720" rIns="45720" tIns="27432" bIns="27432" anchor="t">
            <a:spAutoFit/>
          </a:bodyPr>
          <a:lstStyle/>
          <a:p>
            <a:pPr algn="l">
              <a:lnSpc>
                <a:spcPct val="110000"/>
              </a:lnSpc>
            </a:pPr>
            <a:r>
              <a:rPr sz="1000" b="0" i="0">
                <a:solidFill>
                  <a:srgbClr val="5B7186"/>
                </a:solidFill>
                <a:latin typeface="Arial"/>
              </a:rPr>
              <a:t>Педагогический совет  |  [наименование школы], [дата]</a:t>
            </a:r>
          </a:p>
        </p:txBody>
      </p:sp>
      <p:sp>
        <p:nvSpPr>
          <p:cNvPr id="23" name="TextBox 22"/>
          <p:cNvSpPr txBox="1"/>
          <p:nvPr/>
        </p:nvSpPr>
        <p:spPr>
          <a:xfrm>
            <a:off x="11094415" y="6446520"/>
            <a:ext cx="548640" cy="274320"/>
          </a:xfrm>
          <a:prstGeom prst="rect">
            <a:avLst/>
          </a:prstGeom>
          <a:noFill/>
        </p:spPr>
        <p:txBody>
          <a:bodyPr wrap="square" lIns="45720" rIns="45720" tIns="27432" bIns="27432" anchor="t">
            <a:spAutoFit/>
          </a:bodyPr>
          <a:lstStyle/>
          <a:p>
            <a:pPr algn="r">
              <a:lnSpc>
                <a:spcPct val="110000"/>
              </a:lnSpc>
            </a:pPr>
            <a:r>
              <a:rPr sz="1000" b="0" i="0">
                <a:solidFill>
                  <a:srgbClr val="5B7186"/>
                </a:solidFill>
                <a:latin typeface="Arial"/>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AF6EE"/>
        </a:solidFill>
        <a:effectLst/>
      </p:bgPr>
    </p:bg>
    <p:spTree>
      <p:nvGrpSpPr>
        <p:cNvPr id="1" name=""/>
        <p:cNvGrpSpPr/>
        <p:nvPr/>
      </p:nvGrpSpPr>
      <p:grpSpPr/>
      <p:sp>
        <p:nvSpPr>
          <p:cNvPr id="2" name="Rectangle 1"/>
          <p:cNvSpPr/>
          <p:nvPr/>
        </p:nvSpPr>
        <p:spPr>
          <a:xfrm>
            <a:off x="594360" y="484632"/>
            <a:ext cx="82296" cy="548640"/>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411480"/>
            <a:ext cx="8229600" cy="914400"/>
          </a:xfrm>
          <a:prstGeom prst="rect">
            <a:avLst/>
          </a:prstGeom>
          <a:noFill/>
        </p:spPr>
        <p:txBody>
          <a:bodyPr wrap="square" lIns="45720" rIns="45720" tIns="27432" bIns="27432" anchor="ctr">
            <a:spAutoFit/>
          </a:bodyPr>
          <a:lstStyle/>
          <a:p>
            <a:pPr algn="l">
              <a:lnSpc>
                <a:spcPct val="100000"/>
              </a:lnSpc>
            </a:pPr>
            <a:r>
              <a:rPr sz="3200" b="1" i="0">
                <a:solidFill>
                  <a:srgbClr val="17324D"/>
                </a:solidFill>
                <a:latin typeface="Arial"/>
              </a:rPr>
              <a:t>Контрольные точки (решение 4)</a:t>
            </a:r>
          </a:p>
        </p:txBody>
      </p:sp>
      <p:sp>
        <p:nvSpPr>
          <p:cNvPr id="4" name="Rectangle 3"/>
          <p:cNvSpPr/>
          <p:nvPr/>
        </p:nvSpPr>
        <p:spPr>
          <a:xfrm>
            <a:off x="822960" y="3429000"/>
            <a:ext cx="10515600" cy="64008"/>
          </a:xfrm>
          <a:prstGeom prst="rect">
            <a:avLst/>
          </a:prstGeom>
          <a:solidFill>
            <a:srgbClr val="1732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463040" y="3273552"/>
            <a:ext cx="384048" cy="384048"/>
          </a:xfrm>
          <a:prstGeom prst="ellipse">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0080" y="2560320"/>
            <a:ext cx="2011680" cy="502920"/>
          </a:xfrm>
          <a:prstGeom prst="rect">
            <a:avLst/>
          </a:prstGeom>
          <a:noFill/>
        </p:spPr>
        <p:txBody>
          <a:bodyPr wrap="square" lIns="45720" rIns="45720" tIns="27432" bIns="27432" anchor="ctr">
            <a:spAutoFit/>
          </a:bodyPr>
          <a:lstStyle/>
          <a:p>
            <a:pPr algn="ctr">
              <a:lnSpc>
                <a:spcPct val="110000"/>
              </a:lnSpc>
            </a:pPr>
            <a:r>
              <a:rPr sz="2000" b="1" i="0">
                <a:solidFill>
                  <a:srgbClr val="17324D"/>
                </a:solidFill>
                <a:latin typeface="Arial"/>
              </a:rPr>
              <a:t>[дата]</a:t>
            </a:r>
          </a:p>
        </p:txBody>
      </p:sp>
      <p:sp>
        <p:nvSpPr>
          <p:cNvPr id="7" name="TextBox 6"/>
          <p:cNvSpPr txBox="1"/>
          <p:nvPr/>
        </p:nvSpPr>
        <p:spPr>
          <a:xfrm>
            <a:off x="640080" y="3886200"/>
            <a:ext cx="2011680" cy="1554480"/>
          </a:xfrm>
          <a:prstGeom prst="rect">
            <a:avLst/>
          </a:prstGeom>
          <a:noFill/>
        </p:spPr>
        <p:txBody>
          <a:bodyPr wrap="square" lIns="45720" rIns="45720" tIns="27432" bIns="27432" anchor="t">
            <a:spAutoFit/>
          </a:bodyPr>
          <a:lstStyle/>
          <a:p>
            <a:pPr algn="ctr">
              <a:lnSpc>
                <a:spcPct val="112000"/>
              </a:lnSpc>
            </a:pPr>
            <a:r>
              <a:rPr sz="1500" b="0" i="0">
                <a:solidFill>
                  <a:srgbClr val="1E2B38"/>
                </a:solidFill>
                <a:latin typeface="Arial"/>
              </a:rPr>
              <a:t>Приказ о комиссиях или направление кандидатур</a:t>
            </a:r>
          </a:p>
        </p:txBody>
      </p:sp>
      <p:sp>
        <p:nvSpPr>
          <p:cNvPr id="8" name="Oval 7"/>
          <p:cNvSpPr/>
          <p:nvPr/>
        </p:nvSpPr>
        <p:spPr>
          <a:xfrm>
            <a:off x="3703320" y="3273552"/>
            <a:ext cx="384048" cy="384048"/>
          </a:xfrm>
          <a:prstGeom prst="ellipse">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880360" y="2560320"/>
            <a:ext cx="2011680" cy="502920"/>
          </a:xfrm>
          <a:prstGeom prst="rect">
            <a:avLst/>
          </a:prstGeom>
          <a:noFill/>
        </p:spPr>
        <p:txBody>
          <a:bodyPr wrap="square" lIns="45720" rIns="45720" tIns="27432" bIns="27432" anchor="ctr">
            <a:spAutoFit/>
          </a:bodyPr>
          <a:lstStyle/>
          <a:p>
            <a:pPr algn="ctr">
              <a:lnSpc>
                <a:spcPct val="110000"/>
              </a:lnSpc>
            </a:pPr>
            <a:r>
              <a:rPr sz="2000" b="1" i="0">
                <a:solidFill>
                  <a:srgbClr val="17324D"/>
                </a:solidFill>
                <a:latin typeface="Arial"/>
              </a:rPr>
              <a:t>[даты]</a:t>
            </a:r>
          </a:p>
        </p:txBody>
      </p:sp>
      <p:sp>
        <p:nvSpPr>
          <p:cNvPr id="10" name="TextBox 9"/>
          <p:cNvSpPr txBox="1"/>
          <p:nvPr/>
        </p:nvSpPr>
        <p:spPr>
          <a:xfrm>
            <a:off x="2880360" y="3886200"/>
            <a:ext cx="2011680" cy="1554480"/>
          </a:xfrm>
          <a:prstGeom prst="rect">
            <a:avLst/>
          </a:prstGeom>
          <a:noFill/>
        </p:spPr>
        <p:txBody>
          <a:bodyPr wrap="square" lIns="45720" rIns="45720" tIns="27432" bIns="27432" anchor="t">
            <a:spAutoFit/>
          </a:bodyPr>
          <a:lstStyle/>
          <a:p>
            <a:pPr algn="ctr">
              <a:lnSpc>
                <a:spcPct val="112000"/>
              </a:lnSpc>
            </a:pPr>
            <a:r>
              <a:rPr sz="1500" b="0" i="0">
                <a:solidFill>
                  <a:srgbClr val="1E2B38"/>
                </a:solidFill>
                <a:latin typeface="Arial"/>
              </a:rPr>
              <a:t>Предварительные сверки заявлений</a:t>
            </a:r>
          </a:p>
        </p:txBody>
      </p:sp>
      <p:sp>
        <p:nvSpPr>
          <p:cNvPr id="11" name="Oval 10"/>
          <p:cNvSpPr/>
          <p:nvPr/>
        </p:nvSpPr>
        <p:spPr>
          <a:xfrm>
            <a:off x="5943600" y="3273552"/>
            <a:ext cx="384048" cy="384048"/>
          </a:xfrm>
          <a:prstGeom prst="ellipse">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120640" y="2560320"/>
            <a:ext cx="2011680" cy="502920"/>
          </a:xfrm>
          <a:prstGeom prst="rect">
            <a:avLst/>
          </a:prstGeom>
          <a:noFill/>
        </p:spPr>
        <p:txBody>
          <a:bodyPr wrap="square" lIns="45720" rIns="45720" tIns="27432" bIns="27432" anchor="ctr">
            <a:spAutoFit/>
          </a:bodyPr>
          <a:lstStyle/>
          <a:p>
            <a:pPr algn="ctr">
              <a:lnSpc>
                <a:spcPct val="110000"/>
              </a:lnSpc>
            </a:pPr>
            <a:r>
              <a:rPr sz="2000" b="1" i="0">
                <a:solidFill>
                  <a:srgbClr val="17324D"/>
                </a:solidFill>
                <a:latin typeface="Arial"/>
              </a:rPr>
              <a:t>[даты]</a:t>
            </a:r>
          </a:p>
        </p:txBody>
      </p:sp>
      <p:sp>
        <p:nvSpPr>
          <p:cNvPr id="13" name="TextBox 12"/>
          <p:cNvSpPr txBox="1"/>
          <p:nvPr/>
        </p:nvSpPr>
        <p:spPr>
          <a:xfrm>
            <a:off x="5120640" y="3886200"/>
            <a:ext cx="2011680" cy="1554480"/>
          </a:xfrm>
          <a:prstGeom prst="rect">
            <a:avLst/>
          </a:prstGeom>
          <a:noFill/>
        </p:spPr>
        <p:txBody>
          <a:bodyPr wrap="square" lIns="45720" rIns="45720" tIns="27432" bIns="27432" anchor="t">
            <a:spAutoFit/>
          </a:bodyPr>
          <a:lstStyle/>
          <a:p>
            <a:pPr algn="ctr">
              <a:lnSpc>
                <a:spcPct val="112000"/>
              </a:lnSpc>
            </a:pPr>
            <a:r>
              <a:rPr sz="1500" b="0" i="0">
                <a:solidFill>
                  <a:srgbClr val="1E2B38"/>
                </a:solidFill>
                <a:latin typeface="Arial"/>
              </a:rPr>
              <a:t>Итоговые сверки после приёма</a:t>
            </a:r>
          </a:p>
        </p:txBody>
      </p:sp>
      <p:sp>
        <p:nvSpPr>
          <p:cNvPr id="14" name="Oval 13"/>
          <p:cNvSpPr/>
          <p:nvPr/>
        </p:nvSpPr>
        <p:spPr>
          <a:xfrm>
            <a:off x="8183880" y="3273552"/>
            <a:ext cx="384048" cy="384048"/>
          </a:xfrm>
          <a:prstGeom prst="ellipse">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60920" y="2560320"/>
            <a:ext cx="2011680" cy="502920"/>
          </a:xfrm>
          <a:prstGeom prst="rect">
            <a:avLst/>
          </a:prstGeom>
          <a:noFill/>
        </p:spPr>
        <p:txBody>
          <a:bodyPr wrap="square" lIns="45720" rIns="45720" tIns="27432" bIns="27432" anchor="ctr">
            <a:spAutoFit/>
          </a:bodyPr>
          <a:lstStyle/>
          <a:p>
            <a:pPr algn="ctr">
              <a:lnSpc>
                <a:spcPct val="110000"/>
              </a:lnSpc>
            </a:pPr>
            <a:r>
              <a:rPr sz="2000" b="1" i="0">
                <a:solidFill>
                  <a:srgbClr val="17324D"/>
                </a:solidFill>
                <a:latin typeface="Arial"/>
              </a:rPr>
              <a:t>[дата]</a:t>
            </a:r>
          </a:p>
        </p:txBody>
      </p:sp>
      <p:sp>
        <p:nvSpPr>
          <p:cNvPr id="16" name="TextBox 15"/>
          <p:cNvSpPr txBox="1"/>
          <p:nvPr/>
        </p:nvSpPr>
        <p:spPr>
          <a:xfrm>
            <a:off x="7360920" y="3886200"/>
            <a:ext cx="2011680" cy="1554480"/>
          </a:xfrm>
          <a:prstGeom prst="rect">
            <a:avLst/>
          </a:prstGeom>
          <a:noFill/>
        </p:spPr>
        <p:txBody>
          <a:bodyPr wrap="square" lIns="45720" rIns="45720" tIns="27432" bIns="27432" anchor="t">
            <a:spAutoFit/>
          </a:bodyPr>
          <a:lstStyle/>
          <a:p>
            <a:pPr algn="ctr">
              <a:lnSpc>
                <a:spcPct val="112000"/>
              </a:lnSpc>
            </a:pPr>
            <a:r>
              <a:rPr sz="1500" b="0" i="0">
                <a:solidFill>
                  <a:srgbClr val="1E2B38"/>
                </a:solidFill>
                <a:latin typeface="Arial"/>
              </a:rPr>
              <a:t>Заседание с отчётом об итогах сочинения</a:t>
            </a:r>
          </a:p>
        </p:txBody>
      </p:sp>
      <p:sp>
        <p:nvSpPr>
          <p:cNvPr id="17" name="Oval 16"/>
          <p:cNvSpPr/>
          <p:nvPr/>
        </p:nvSpPr>
        <p:spPr>
          <a:xfrm>
            <a:off x="10424160" y="3273552"/>
            <a:ext cx="384048" cy="384048"/>
          </a:xfrm>
          <a:prstGeom prst="ellipse">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601200" y="2560320"/>
            <a:ext cx="2011680" cy="502920"/>
          </a:xfrm>
          <a:prstGeom prst="rect">
            <a:avLst/>
          </a:prstGeom>
          <a:noFill/>
        </p:spPr>
        <p:txBody>
          <a:bodyPr wrap="square" lIns="45720" rIns="45720" tIns="27432" bIns="27432" anchor="ctr">
            <a:spAutoFit/>
          </a:bodyPr>
          <a:lstStyle/>
          <a:p>
            <a:pPr algn="ctr">
              <a:lnSpc>
                <a:spcPct val="110000"/>
              </a:lnSpc>
            </a:pPr>
            <a:r>
              <a:rPr sz="2000" b="1" i="0">
                <a:solidFill>
                  <a:srgbClr val="17324D"/>
                </a:solidFill>
                <a:latin typeface="Arial"/>
              </a:rPr>
              <a:t>[срок]</a:t>
            </a:r>
          </a:p>
        </p:txBody>
      </p:sp>
      <p:sp>
        <p:nvSpPr>
          <p:cNvPr id="19" name="TextBox 18"/>
          <p:cNvSpPr txBox="1"/>
          <p:nvPr/>
        </p:nvSpPr>
        <p:spPr>
          <a:xfrm>
            <a:off x="9601200" y="3886200"/>
            <a:ext cx="2011680" cy="1554480"/>
          </a:xfrm>
          <a:prstGeom prst="rect">
            <a:avLst/>
          </a:prstGeom>
          <a:noFill/>
        </p:spPr>
        <p:txBody>
          <a:bodyPr wrap="square" lIns="45720" rIns="45720" tIns="27432" bIns="27432" anchor="t">
            <a:spAutoFit/>
          </a:bodyPr>
          <a:lstStyle/>
          <a:p>
            <a:pPr algn="ctr">
              <a:lnSpc>
                <a:spcPct val="112000"/>
              </a:lnSpc>
            </a:pPr>
            <a:r>
              <a:rPr sz="1500" b="0" i="0">
                <a:solidFill>
                  <a:srgbClr val="1E2B38"/>
                </a:solidFill>
                <a:latin typeface="Arial"/>
              </a:rPr>
              <a:t>Обновление графика после утверждения расписания</a:t>
            </a:r>
          </a:p>
        </p:txBody>
      </p:sp>
      <p:sp>
        <p:nvSpPr>
          <p:cNvPr id="20" name="TextBox 19"/>
          <p:cNvSpPr txBox="1"/>
          <p:nvPr/>
        </p:nvSpPr>
        <p:spPr>
          <a:xfrm>
            <a:off x="548640" y="6446520"/>
            <a:ext cx="6400800" cy="274320"/>
          </a:xfrm>
          <a:prstGeom prst="rect">
            <a:avLst/>
          </a:prstGeom>
          <a:noFill/>
        </p:spPr>
        <p:txBody>
          <a:bodyPr wrap="square" lIns="45720" rIns="45720" tIns="27432" bIns="27432" anchor="t">
            <a:spAutoFit/>
          </a:bodyPr>
          <a:lstStyle/>
          <a:p>
            <a:pPr algn="l">
              <a:lnSpc>
                <a:spcPct val="110000"/>
              </a:lnSpc>
            </a:pPr>
            <a:r>
              <a:rPr sz="1000" b="0" i="0">
                <a:solidFill>
                  <a:srgbClr val="5B7186"/>
                </a:solidFill>
                <a:latin typeface="Arial"/>
              </a:rPr>
              <a:t>Педагогический совет  |  [наименование школы], [дата]</a:t>
            </a:r>
          </a:p>
        </p:txBody>
      </p:sp>
      <p:sp>
        <p:nvSpPr>
          <p:cNvPr id="21" name="TextBox 20"/>
          <p:cNvSpPr txBox="1"/>
          <p:nvPr/>
        </p:nvSpPr>
        <p:spPr>
          <a:xfrm>
            <a:off x="11094415" y="6446520"/>
            <a:ext cx="548640" cy="274320"/>
          </a:xfrm>
          <a:prstGeom prst="rect">
            <a:avLst/>
          </a:prstGeom>
          <a:noFill/>
        </p:spPr>
        <p:txBody>
          <a:bodyPr wrap="square" lIns="45720" rIns="45720" tIns="27432" bIns="27432" anchor="t">
            <a:spAutoFit/>
          </a:bodyPr>
          <a:lstStyle/>
          <a:p>
            <a:pPr algn="r">
              <a:lnSpc>
                <a:spcPct val="110000"/>
              </a:lnSpc>
            </a:pPr>
            <a:r>
              <a:rPr sz="1000" b="0" i="0">
                <a:solidFill>
                  <a:srgbClr val="5B7186"/>
                </a:solidFill>
                <a:latin typeface="Arial"/>
              </a:rPr>
              <a:t>9</a:t>
            </a:r>
          </a:p>
        </p:txBody>
      </p:sp>
      <p:sp>
        <p:nvSpPr>
          <p:cNvPr id="22" name="TextBox 21"/>
          <p:cNvSpPr txBox="1"/>
          <p:nvPr/>
        </p:nvSpPr>
        <p:spPr>
          <a:xfrm>
            <a:off x="548640" y="6108192"/>
            <a:ext cx="10545775" cy="320040"/>
          </a:xfrm>
          <a:prstGeom prst="rect">
            <a:avLst/>
          </a:prstGeom>
          <a:noFill/>
        </p:spPr>
        <p:txBody>
          <a:bodyPr wrap="square" lIns="45720" rIns="45720" tIns="27432" bIns="27432" anchor="t">
            <a:spAutoFit/>
          </a:bodyPr>
          <a:lstStyle/>
          <a:p>
            <a:pPr algn="l">
              <a:lnSpc>
                <a:spcPct val="110000"/>
              </a:lnSpc>
            </a:pPr>
            <a:r>
              <a:rPr sz="1050" b="0" i="1">
                <a:solidFill>
                  <a:srgbClr val="5B7186"/>
                </a:solidFill>
                <a:latin typeface="Arial"/>
              </a:rPr>
              <a:t>Отдельный отчёт о результатах полугодия по выпускным классам: [дата, по календарному учебному графику].</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AF6EE"/>
        </a:solidFill>
        <a:effectLst/>
      </p:bgPr>
    </p:bg>
    <p:spTree>
      <p:nvGrpSpPr>
        <p:cNvPr id="1" name=""/>
        <p:cNvGrpSpPr/>
        <p:nvPr/>
      </p:nvGrpSpPr>
      <p:grpSpPr/>
      <p:sp>
        <p:nvSpPr>
          <p:cNvPr id="2" name="Rectangle 1"/>
          <p:cNvSpPr/>
          <p:nvPr/>
        </p:nvSpPr>
        <p:spPr>
          <a:xfrm>
            <a:off x="594360" y="484632"/>
            <a:ext cx="82296" cy="548640"/>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411480"/>
            <a:ext cx="9144000" cy="914400"/>
          </a:xfrm>
          <a:prstGeom prst="rect">
            <a:avLst/>
          </a:prstGeom>
          <a:noFill/>
        </p:spPr>
        <p:txBody>
          <a:bodyPr wrap="square" lIns="45720" rIns="45720" tIns="27432" bIns="27432" anchor="ctr">
            <a:spAutoFit/>
          </a:bodyPr>
          <a:lstStyle/>
          <a:p>
            <a:pPr algn="l">
              <a:lnSpc>
                <a:spcPct val="100000"/>
              </a:lnSpc>
            </a:pPr>
            <a:r>
              <a:rPr sz="3000" b="1" i="0">
                <a:solidFill>
                  <a:srgbClr val="17324D"/>
                </a:solidFill>
                <a:latin typeface="Arial"/>
              </a:rPr>
              <a:t>Решение 1: три варианта по комиссиям</a:t>
            </a:r>
          </a:p>
        </p:txBody>
      </p:sp>
      <p:sp>
        <p:nvSpPr>
          <p:cNvPr id="4" name="Rounded Rectangle 3"/>
          <p:cNvSpPr/>
          <p:nvPr/>
        </p:nvSpPr>
        <p:spPr>
          <a:xfrm>
            <a:off x="548640" y="1737360"/>
            <a:ext cx="3611880" cy="3931920"/>
          </a:xfrm>
          <a:prstGeom prst="roundRect">
            <a:avLst>
              <a:gd name="adj" fmla="val 5000"/>
            </a:avLst>
          </a:prstGeom>
          <a:solidFill>
            <a:srgbClr val="FFFFFF"/>
          </a:solidFill>
          <a:ln w="12700">
            <a:solidFill>
              <a:srgbClr val="E2D8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548640" y="1737360"/>
            <a:ext cx="3611880" cy="1188720"/>
          </a:xfrm>
          <a:prstGeom prst="roundRect">
            <a:avLst>
              <a:gd name="adj" fmla="val 12000"/>
            </a:avLst>
          </a:prstGeom>
          <a:solidFill>
            <a:srgbClr val="1732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810512"/>
            <a:ext cx="3108960" cy="365760"/>
          </a:xfrm>
          <a:prstGeom prst="rect">
            <a:avLst/>
          </a:prstGeom>
          <a:noFill/>
        </p:spPr>
        <p:txBody>
          <a:bodyPr wrap="square" lIns="45720" rIns="45720" tIns="27432" bIns="27432" anchor="t">
            <a:spAutoFit/>
          </a:bodyPr>
          <a:lstStyle/>
          <a:p>
            <a:pPr algn="l">
              <a:lnSpc>
                <a:spcPct val="110000"/>
              </a:lnSpc>
            </a:pPr>
            <a:r>
              <a:rPr sz="1400" b="1" i="0">
                <a:solidFill>
                  <a:srgbClr val="E8A33D"/>
                </a:solidFill>
                <a:latin typeface="Arial"/>
              </a:rPr>
              <a:t>Вариант 1</a:t>
            </a:r>
          </a:p>
        </p:txBody>
      </p:sp>
      <p:sp>
        <p:nvSpPr>
          <p:cNvPr id="7" name="TextBox 6"/>
          <p:cNvSpPr txBox="1"/>
          <p:nvPr/>
        </p:nvSpPr>
        <p:spPr>
          <a:xfrm>
            <a:off x="822959" y="2148840"/>
            <a:ext cx="3108960" cy="731520"/>
          </a:xfrm>
          <a:prstGeom prst="rect">
            <a:avLst/>
          </a:prstGeom>
          <a:noFill/>
        </p:spPr>
        <p:txBody>
          <a:bodyPr wrap="square" lIns="45720" rIns="45720" tIns="27432" bIns="27432" anchor="t">
            <a:spAutoFit/>
          </a:bodyPr>
          <a:lstStyle/>
          <a:p>
            <a:pPr algn="l">
              <a:lnSpc>
                <a:spcPct val="100000"/>
              </a:lnSpc>
            </a:pPr>
            <a:r>
              <a:rPr sz="1900" b="1" i="0">
                <a:solidFill>
                  <a:srgbClr val="FFFFFF"/>
                </a:solidFill>
                <a:latin typeface="Arial"/>
              </a:rPr>
              <a:t>Обе комиссии создаёт школа</a:t>
            </a:r>
          </a:p>
        </p:txBody>
      </p:sp>
      <p:sp>
        <p:nvSpPr>
          <p:cNvPr id="8" name="TextBox 7"/>
          <p:cNvSpPr txBox="1"/>
          <p:nvPr/>
        </p:nvSpPr>
        <p:spPr>
          <a:xfrm>
            <a:off x="822959" y="3154680"/>
            <a:ext cx="3108960" cy="2377440"/>
          </a:xfrm>
          <a:prstGeom prst="rect">
            <a:avLst/>
          </a:prstGeom>
          <a:noFill/>
        </p:spPr>
        <p:txBody>
          <a:bodyPr wrap="square" lIns="45720" rIns="45720" tIns="27432" bIns="27432" anchor="t">
            <a:spAutoFit/>
          </a:bodyPr>
          <a:lstStyle/>
          <a:p>
            <a:pPr algn="l">
              <a:lnSpc>
                <a:spcPct val="115000"/>
              </a:lnSpc>
            </a:pPr>
            <a:r>
              <a:rPr sz="1650" b="0" i="0">
                <a:solidFill>
                  <a:srgbClr val="1E2B38"/>
                </a:solidFill>
                <a:latin typeface="Arial"/>
              </a:rPr>
              <a:t>Приказ о составах комиссий (единая комиссия, если так решили школа и (или) регион) и, если проведение в школе, о замене уроков</a:t>
            </a:r>
          </a:p>
        </p:txBody>
      </p:sp>
      <p:sp>
        <p:nvSpPr>
          <p:cNvPr id="9" name="Rounded Rectangle 8"/>
          <p:cNvSpPr/>
          <p:nvPr/>
        </p:nvSpPr>
        <p:spPr>
          <a:xfrm>
            <a:off x="4361688" y="1737360"/>
            <a:ext cx="3611880" cy="3931920"/>
          </a:xfrm>
          <a:prstGeom prst="roundRect">
            <a:avLst>
              <a:gd name="adj" fmla="val 5000"/>
            </a:avLst>
          </a:prstGeom>
          <a:solidFill>
            <a:srgbClr val="FFFFFF"/>
          </a:solidFill>
          <a:ln w="12700">
            <a:solidFill>
              <a:srgbClr val="E2D8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361688" y="1737360"/>
            <a:ext cx="3611880" cy="1188720"/>
          </a:xfrm>
          <a:prstGeom prst="roundRect">
            <a:avLst>
              <a:gd name="adj" fmla="val 12000"/>
            </a:avLst>
          </a:prstGeom>
          <a:solidFill>
            <a:srgbClr val="1732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636007" y="1810512"/>
            <a:ext cx="3108960" cy="365760"/>
          </a:xfrm>
          <a:prstGeom prst="rect">
            <a:avLst/>
          </a:prstGeom>
          <a:noFill/>
        </p:spPr>
        <p:txBody>
          <a:bodyPr wrap="square" lIns="45720" rIns="45720" tIns="27432" bIns="27432" anchor="t">
            <a:spAutoFit/>
          </a:bodyPr>
          <a:lstStyle/>
          <a:p>
            <a:pPr algn="l">
              <a:lnSpc>
                <a:spcPct val="110000"/>
              </a:lnSpc>
            </a:pPr>
            <a:r>
              <a:rPr sz="1400" b="1" i="0">
                <a:solidFill>
                  <a:srgbClr val="E8A33D"/>
                </a:solidFill>
                <a:latin typeface="Arial"/>
              </a:rPr>
              <a:t>Вариант 2</a:t>
            </a:r>
          </a:p>
        </p:txBody>
      </p:sp>
      <p:sp>
        <p:nvSpPr>
          <p:cNvPr id="12" name="TextBox 11"/>
          <p:cNvSpPr txBox="1"/>
          <p:nvPr/>
        </p:nvSpPr>
        <p:spPr>
          <a:xfrm>
            <a:off x="4636007" y="2148840"/>
            <a:ext cx="3108960" cy="731520"/>
          </a:xfrm>
          <a:prstGeom prst="rect">
            <a:avLst/>
          </a:prstGeom>
          <a:noFill/>
        </p:spPr>
        <p:txBody>
          <a:bodyPr wrap="square" lIns="45720" rIns="45720" tIns="27432" bIns="27432" anchor="t">
            <a:spAutoFit/>
          </a:bodyPr>
          <a:lstStyle/>
          <a:p>
            <a:pPr algn="l">
              <a:lnSpc>
                <a:spcPct val="100000"/>
              </a:lnSpc>
            </a:pPr>
            <a:r>
              <a:rPr sz="1900" b="1" i="0">
                <a:solidFill>
                  <a:srgbClr val="FFFFFF"/>
                </a:solidFill>
                <a:latin typeface="Arial"/>
              </a:rPr>
              <a:t>Обе комиссии создаёт региональный орган</a:t>
            </a:r>
          </a:p>
        </p:txBody>
      </p:sp>
      <p:sp>
        <p:nvSpPr>
          <p:cNvPr id="13" name="TextBox 12"/>
          <p:cNvSpPr txBox="1"/>
          <p:nvPr/>
        </p:nvSpPr>
        <p:spPr>
          <a:xfrm>
            <a:off x="4636007" y="3154680"/>
            <a:ext cx="3108960" cy="2377440"/>
          </a:xfrm>
          <a:prstGeom prst="rect">
            <a:avLst/>
          </a:prstGeom>
          <a:noFill/>
        </p:spPr>
        <p:txBody>
          <a:bodyPr wrap="square" lIns="45720" rIns="45720" tIns="27432" bIns="27432" anchor="t">
            <a:spAutoFit/>
          </a:bodyPr>
          <a:lstStyle/>
          <a:p>
            <a:pPr algn="l">
              <a:lnSpc>
                <a:spcPct val="115000"/>
              </a:lnSpc>
            </a:pPr>
            <a:r>
              <a:rPr sz="1650" b="0" i="0">
                <a:solidFill>
                  <a:srgbClr val="1E2B38"/>
                </a:solidFill>
                <a:latin typeface="Arial"/>
              </a:rPr>
              <a:t>Школа направляет кандидатуры, а приказом назначает работников для функций, возложенных на школу региональной схемой; помещения, техника и замена уроков — если сочинение пишут в школе</a:t>
            </a:r>
          </a:p>
        </p:txBody>
      </p:sp>
      <p:sp>
        <p:nvSpPr>
          <p:cNvPr id="14" name="Rounded Rectangle 13"/>
          <p:cNvSpPr/>
          <p:nvPr/>
        </p:nvSpPr>
        <p:spPr>
          <a:xfrm>
            <a:off x="8174736" y="1737360"/>
            <a:ext cx="3611880" cy="3931920"/>
          </a:xfrm>
          <a:prstGeom prst="roundRect">
            <a:avLst>
              <a:gd name="adj" fmla="val 5000"/>
            </a:avLst>
          </a:prstGeom>
          <a:solidFill>
            <a:srgbClr val="FFFFFF"/>
          </a:solidFill>
          <a:ln w="12700">
            <a:solidFill>
              <a:srgbClr val="E2D8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8174736" y="1737360"/>
            <a:ext cx="3611880" cy="1188720"/>
          </a:xfrm>
          <a:prstGeom prst="roundRect">
            <a:avLst>
              <a:gd name="adj" fmla="val 12000"/>
            </a:avLst>
          </a:prstGeom>
          <a:solidFill>
            <a:srgbClr val="1732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449056" y="1810512"/>
            <a:ext cx="3108960" cy="365760"/>
          </a:xfrm>
          <a:prstGeom prst="rect">
            <a:avLst/>
          </a:prstGeom>
          <a:noFill/>
        </p:spPr>
        <p:txBody>
          <a:bodyPr wrap="square" lIns="45720" rIns="45720" tIns="27432" bIns="27432" anchor="t">
            <a:spAutoFit/>
          </a:bodyPr>
          <a:lstStyle/>
          <a:p>
            <a:pPr algn="l">
              <a:lnSpc>
                <a:spcPct val="110000"/>
              </a:lnSpc>
            </a:pPr>
            <a:r>
              <a:rPr sz="1400" b="1" i="0">
                <a:solidFill>
                  <a:srgbClr val="E8A33D"/>
                </a:solidFill>
                <a:latin typeface="Arial"/>
              </a:rPr>
              <a:t>Вариант 3</a:t>
            </a:r>
          </a:p>
        </p:txBody>
      </p:sp>
      <p:sp>
        <p:nvSpPr>
          <p:cNvPr id="17" name="TextBox 16"/>
          <p:cNvSpPr txBox="1"/>
          <p:nvPr/>
        </p:nvSpPr>
        <p:spPr>
          <a:xfrm>
            <a:off x="8449056" y="2148840"/>
            <a:ext cx="3108960" cy="731520"/>
          </a:xfrm>
          <a:prstGeom prst="rect">
            <a:avLst/>
          </a:prstGeom>
          <a:noFill/>
        </p:spPr>
        <p:txBody>
          <a:bodyPr wrap="square" lIns="45720" rIns="45720" tIns="27432" bIns="27432" anchor="t">
            <a:spAutoFit/>
          </a:bodyPr>
          <a:lstStyle/>
          <a:p>
            <a:pPr algn="l">
              <a:lnSpc>
                <a:spcPct val="100000"/>
              </a:lnSpc>
            </a:pPr>
            <a:r>
              <a:rPr sz="1900" b="1" i="0">
                <a:solidFill>
                  <a:srgbClr val="FFFFFF"/>
                </a:solidFill>
                <a:latin typeface="Arial"/>
              </a:rPr>
              <a:t>Смешанная схема</a:t>
            </a:r>
          </a:p>
        </p:txBody>
      </p:sp>
      <p:sp>
        <p:nvSpPr>
          <p:cNvPr id="18" name="TextBox 17"/>
          <p:cNvSpPr txBox="1"/>
          <p:nvPr/>
        </p:nvSpPr>
        <p:spPr>
          <a:xfrm>
            <a:off x="8449056" y="3154680"/>
            <a:ext cx="3108960" cy="2377440"/>
          </a:xfrm>
          <a:prstGeom prst="rect">
            <a:avLst/>
          </a:prstGeom>
          <a:noFill/>
        </p:spPr>
        <p:txBody>
          <a:bodyPr wrap="square" lIns="45720" rIns="45720" tIns="27432" bIns="27432" anchor="t">
            <a:spAutoFit/>
          </a:bodyPr>
          <a:lstStyle/>
          <a:p>
            <a:pPr algn="l">
              <a:lnSpc>
                <a:spcPct val="115000"/>
              </a:lnSpc>
            </a:pPr>
            <a:r>
              <a:rPr sz="1650" b="0" i="0">
                <a:solidFill>
                  <a:srgbClr val="1E2B38"/>
                </a:solidFill>
                <a:latin typeface="Arial"/>
              </a:rPr>
              <a:t>Два самостоятельных поручения: кто создаёт комиссию по проведению и кто — по проверке; обеспечение площадки отдельным поручением</a:t>
            </a:r>
          </a:p>
        </p:txBody>
      </p:sp>
      <p:sp>
        <p:nvSpPr>
          <p:cNvPr id="19" name="TextBox 18"/>
          <p:cNvSpPr txBox="1"/>
          <p:nvPr/>
        </p:nvSpPr>
        <p:spPr>
          <a:xfrm>
            <a:off x="548640" y="6446520"/>
            <a:ext cx="6400800" cy="274320"/>
          </a:xfrm>
          <a:prstGeom prst="rect">
            <a:avLst/>
          </a:prstGeom>
          <a:noFill/>
        </p:spPr>
        <p:txBody>
          <a:bodyPr wrap="square" lIns="45720" rIns="45720" tIns="27432" bIns="27432" anchor="t">
            <a:spAutoFit/>
          </a:bodyPr>
          <a:lstStyle/>
          <a:p>
            <a:pPr algn="l">
              <a:lnSpc>
                <a:spcPct val="110000"/>
              </a:lnSpc>
            </a:pPr>
            <a:r>
              <a:rPr sz="1000" b="0" i="0">
                <a:solidFill>
                  <a:srgbClr val="5B7186"/>
                </a:solidFill>
                <a:latin typeface="Arial"/>
              </a:rPr>
              <a:t>Педагогический совет  |  [наименование школы], [дата]</a:t>
            </a:r>
          </a:p>
        </p:txBody>
      </p:sp>
      <p:sp>
        <p:nvSpPr>
          <p:cNvPr id="20" name="TextBox 19"/>
          <p:cNvSpPr txBox="1"/>
          <p:nvPr/>
        </p:nvSpPr>
        <p:spPr>
          <a:xfrm>
            <a:off x="11094415" y="6446520"/>
            <a:ext cx="548640" cy="274320"/>
          </a:xfrm>
          <a:prstGeom prst="rect">
            <a:avLst/>
          </a:prstGeom>
          <a:noFill/>
        </p:spPr>
        <p:txBody>
          <a:bodyPr wrap="square" lIns="45720" rIns="45720" tIns="27432" bIns="27432" anchor="t">
            <a:spAutoFit/>
          </a:bodyPr>
          <a:lstStyle/>
          <a:p>
            <a:pPr algn="r">
              <a:lnSpc>
                <a:spcPct val="110000"/>
              </a:lnSpc>
            </a:pPr>
            <a:r>
              <a:rPr sz="1000" b="0" i="0">
                <a:solidFill>
                  <a:srgbClr val="5B7186"/>
                </a:solidFill>
                <a:latin typeface="Arial"/>
              </a:rPr>
              <a:t>10</a:t>
            </a:r>
          </a:p>
        </p:txBody>
      </p:sp>
      <p:sp>
        <p:nvSpPr>
          <p:cNvPr id="21" name="TextBox 20"/>
          <p:cNvSpPr txBox="1"/>
          <p:nvPr/>
        </p:nvSpPr>
        <p:spPr>
          <a:xfrm>
            <a:off x="548640" y="6108192"/>
            <a:ext cx="10545775" cy="320040"/>
          </a:xfrm>
          <a:prstGeom prst="rect">
            <a:avLst/>
          </a:prstGeom>
          <a:noFill/>
        </p:spPr>
        <p:txBody>
          <a:bodyPr wrap="square" lIns="45720" rIns="45720" tIns="27432" bIns="27432" anchor="t">
            <a:spAutoFit/>
          </a:bodyPr>
          <a:lstStyle/>
          <a:p>
            <a:pPr algn="l">
              <a:lnSpc>
                <a:spcPct val="110000"/>
              </a:lnSpc>
            </a:pPr>
            <a:r>
              <a:rPr sz="1050" b="0" i="1">
                <a:solidFill>
                  <a:srgbClr val="5B7186"/>
                </a:solidFill>
                <a:latin typeface="Arial"/>
              </a:rPr>
              <a:t>Принять к исполнению региональную схему, установленную [реквизиты акта]. Порядок ГИА-11, п. 25.</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AF6EE"/>
        </a:solidFill>
        <a:effectLst/>
      </p:bgPr>
    </p:bg>
    <p:spTree>
      <p:nvGrpSpPr>
        <p:cNvPr id="1" name=""/>
        <p:cNvGrpSpPr/>
        <p:nvPr/>
      </p:nvGrpSpPr>
      <p:grpSpPr/>
      <p:sp>
        <p:nvSpPr>
          <p:cNvPr id="2" name="Rectangle 1"/>
          <p:cNvSpPr/>
          <p:nvPr/>
        </p:nvSpPr>
        <p:spPr>
          <a:xfrm>
            <a:off x="594360" y="484632"/>
            <a:ext cx="82296" cy="548640"/>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411480"/>
            <a:ext cx="8229600" cy="914400"/>
          </a:xfrm>
          <a:prstGeom prst="rect">
            <a:avLst/>
          </a:prstGeom>
          <a:noFill/>
        </p:spPr>
        <p:txBody>
          <a:bodyPr wrap="square" lIns="45720" rIns="45720" tIns="27432" bIns="27432" anchor="ctr">
            <a:spAutoFit/>
          </a:bodyPr>
          <a:lstStyle/>
          <a:p>
            <a:pPr algn="l">
              <a:lnSpc>
                <a:spcPct val="100000"/>
              </a:lnSpc>
            </a:pPr>
            <a:r>
              <a:rPr sz="3200" b="1" i="0">
                <a:solidFill>
                  <a:srgbClr val="17324D"/>
                </a:solidFill>
                <a:latin typeface="Arial"/>
              </a:rPr>
              <a:t>Проект решений педсовета</a:t>
            </a:r>
          </a:p>
        </p:txBody>
      </p:sp>
      <p:sp>
        <p:nvSpPr>
          <p:cNvPr id="4" name="Rounded Rectangle 3"/>
          <p:cNvSpPr/>
          <p:nvPr/>
        </p:nvSpPr>
        <p:spPr>
          <a:xfrm>
            <a:off x="548640" y="1600200"/>
            <a:ext cx="5486400" cy="2011680"/>
          </a:xfrm>
          <a:prstGeom prst="roundRect">
            <a:avLst>
              <a:gd name="adj" fmla="val 6000"/>
            </a:avLst>
          </a:prstGeom>
          <a:solidFill>
            <a:srgbClr val="FFFFFF"/>
          </a:solidFill>
          <a:ln w="12700">
            <a:solidFill>
              <a:srgbClr val="E2D8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48640" y="1764792"/>
            <a:ext cx="73152" cy="1682496"/>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777240" y="1801368"/>
            <a:ext cx="457200" cy="457200"/>
          </a:xfrm>
          <a:prstGeom prst="ellipse">
            <a:avLst/>
          </a:prstGeom>
          <a:solidFill>
            <a:srgbClr val="1732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7240" y="1801368"/>
            <a:ext cx="457200" cy="457200"/>
          </a:xfrm>
          <a:prstGeom prst="rect">
            <a:avLst/>
          </a:prstGeom>
          <a:noFill/>
        </p:spPr>
        <p:txBody>
          <a:bodyPr wrap="square" lIns="45720" rIns="45720" tIns="27432" bIns="27432" anchor="ctr">
            <a:spAutoFit/>
          </a:bodyPr>
          <a:lstStyle/>
          <a:p>
            <a:pPr algn="ctr">
              <a:lnSpc>
                <a:spcPct val="110000"/>
              </a:lnSpc>
            </a:pPr>
            <a:r>
              <a:rPr sz="1800" b="1" i="0">
                <a:solidFill>
                  <a:srgbClr val="FFFFFF"/>
                </a:solidFill>
                <a:latin typeface="Arial"/>
              </a:rPr>
              <a:t>1</a:t>
            </a:r>
          </a:p>
        </p:txBody>
      </p:sp>
      <p:sp>
        <p:nvSpPr>
          <p:cNvPr id="8" name="TextBox 7"/>
          <p:cNvSpPr txBox="1"/>
          <p:nvPr/>
        </p:nvSpPr>
        <p:spPr>
          <a:xfrm>
            <a:off x="1371600" y="1728216"/>
            <a:ext cx="4480559" cy="594360"/>
          </a:xfrm>
          <a:prstGeom prst="rect">
            <a:avLst/>
          </a:prstGeom>
          <a:noFill/>
        </p:spPr>
        <p:txBody>
          <a:bodyPr wrap="square" lIns="45720" rIns="45720" tIns="27432" bIns="27432" anchor="ctr">
            <a:spAutoFit/>
          </a:bodyPr>
          <a:lstStyle/>
          <a:p>
            <a:pPr algn="l">
              <a:lnSpc>
                <a:spcPct val="100000"/>
              </a:lnSpc>
            </a:pPr>
            <a:r>
              <a:rPr sz="1700" b="1" i="0">
                <a:solidFill>
                  <a:srgbClr val="17324D"/>
                </a:solidFill>
                <a:latin typeface="Arial"/>
              </a:rPr>
              <a:t>Схема сочинения</a:t>
            </a:r>
          </a:p>
        </p:txBody>
      </p:sp>
      <p:sp>
        <p:nvSpPr>
          <p:cNvPr id="9" name="TextBox 8"/>
          <p:cNvSpPr txBox="1"/>
          <p:nvPr/>
        </p:nvSpPr>
        <p:spPr>
          <a:xfrm>
            <a:off x="822959" y="2313432"/>
            <a:ext cx="5029200" cy="1234440"/>
          </a:xfrm>
          <a:prstGeom prst="rect">
            <a:avLst/>
          </a:prstGeom>
          <a:noFill/>
        </p:spPr>
        <p:txBody>
          <a:bodyPr wrap="square" lIns="45720" rIns="45720" tIns="27432" bIns="27432" anchor="t">
            <a:spAutoFit/>
          </a:bodyPr>
          <a:lstStyle/>
          <a:p>
            <a:pPr algn="l">
              <a:lnSpc>
                <a:spcPct val="112000"/>
              </a:lnSpc>
            </a:pPr>
            <a:r>
              <a:rPr sz="1550" b="0" i="0">
                <a:solidFill>
                  <a:srgbClr val="1E2B38"/>
                </a:solidFill>
                <a:latin typeface="Arial"/>
              </a:rPr>
              <a:t>Принять к исполнению региональную схему; приказ о комиссиях или направление кандидатур</a:t>
            </a:r>
          </a:p>
        </p:txBody>
      </p:sp>
      <p:sp>
        <p:nvSpPr>
          <p:cNvPr id="10" name="Rounded Rectangle 9"/>
          <p:cNvSpPr/>
          <p:nvPr/>
        </p:nvSpPr>
        <p:spPr>
          <a:xfrm>
            <a:off x="6217920" y="1600200"/>
            <a:ext cx="5486400" cy="2011680"/>
          </a:xfrm>
          <a:prstGeom prst="roundRect">
            <a:avLst>
              <a:gd name="adj" fmla="val 6000"/>
            </a:avLst>
          </a:prstGeom>
          <a:solidFill>
            <a:srgbClr val="FFFFFF"/>
          </a:solidFill>
          <a:ln w="12700">
            <a:solidFill>
              <a:srgbClr val="E2D8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217920" y="1764792"/>
            <a:ext cx="73152" cy="1682496"/>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6446520" y="1801368"/>
            <a:ext cx="457200" cy="457200"/>
          </a:xfrm>
          <a:prstGeom prst="ellipse">
            <a:avLst/>
          </a:prstGeom>
          <a:solidFill>
            <a:srgbClr val="1732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446520" y="1801368"/>
            <a:ext cx="457200" cy="457200"/>
          </a:xfrm>
          <a:prstGeom prst="rect">
            <a:avLst/>
          </a:prstGeom>
          <a:noFill/>
        </p:spPr>
        <p:txBody>
          <a:bodyPr wrap="square" lIns="45720" rIns="45720" tIns="27432" bIns="27432" anchor="ctr">
            <a:spAutoFit/>
          </a:bodyPr>
          <a:lstStyle/>
          <a:p>
            <a:pPr algn="ctr">
              <a:lnSpc>
                <a:spcPct val="110000"/>
              </a:lnSpc>
            </a:pPr>
            <a:r>
              <a:rPr sz="1800" b="1" i="0">
                <a:solidFill>
                  <a:srgbClr val="FFFFFF"/>
                </a:solidFill>
                <a:latin typeface="Arial"/>
              </a:rPr>
              <a:t>2</a:t>
            </a:r>
          </a:p>
        </p:txBody>
      </p:sp>
      <p:sp>
        <p:nvSpPr>
          <p:cNvPr id="14" name="TextBox 13"/>
          <p:cNvSpPr txBox="1"/>
          <p:nvPr/>
        </p:nvSpPr>
        <p:spPr>
          <a:xfrm>
            <a:off x="7040880" y="1728216"/>
            <a:ext cx="4480559" cy="594360"/>
          </a:xfrm>
          <a:prstGeom prst="rect">
            <a:avLst/>
          </a:prstGeom>
          <a:noFill/>
        </p:spPr>
        <p:txBody>
          <a:bodyPr wrap="square" lIns="45720" rIns="45720" tIns="27432" bIns="27432" anchor="ctr">
            <a:spAutoFit/>
          </a:bodyPr>
          <a:lstStyle/>
          <a:p>
            <a:pPr algn="l">
              <a:lnSpc>
                <a:spcPct val="100000"/>
              </a:lnSpc>
            </a:pPr>
            <a:r>
              <a:rPr sz="1700" b="1" i="0">
                <a:solidFill>
                  <a:srgbClr val="17324D"/>
                </a:solidFill>
                <a:latin typeface="Arial"/>
              </a:rPr>
              <a:t>Информирование</a:t>
            </a:r>
          </a:p>
        </p:txBody>
      </p:sp>
      <p:sp>
        <p:nvSpPr>
          <p:cNvPr id="15" name="TextBox 14"/>
          <p:cNvSpPr txBox="1"/>
          <p:nvPr/>
        </p:nvSpPr>
        <p:spPr>
          <a:xfrm>
            <a:off x="6492240" y="2313432"/>
            <a:ext cx="5029200" cy="1234440"/>
          </a:xfrm>
          <a:prstGeom prst="rect">
            <a:avLst/>
          </a:prstGeom>
          <a:noFill/>
        </p:spPr>
        <p:txBody>
          <a:bodyPr wrap="square" lIns="45720" rIns="45720" tIns="27432" bIns="27432" anchor="t">
            <a:spAutoFit/>
          </a:bodyPr>
          <a:lstStyle/>
          <a:p>
            <a:pPr algn="l">
              <a:lnSpc>
                <a:spcPct val="112000"/>
              </a:lnSpc>
            </a:pPr>
            <a:r>
              <a:rPr sz="1550" b="0" i="0">
                <a:solidFill>
                  <a:srgbClr val="1E2B38"/>
                </a:solidFill>
                <a:latin typeface="Arial"/>
              </a:rPr>
              <a:t>Под подпись по форме Б; проверка публикаций, хранение листов, реестры; предварительные и итоговые сверки заявлений</a:t>
            </a:r>
          </a:p>
        </p:txBody>
      </p:sp>
      <p:sp>
        <p:nvSpPr>
          <p:cNvPr id="16" name="Rounded Rectangle 15"/>
          <p:cNvSpPr/>
          <p:nvPr/>
        </p:nvSpPr>
        <p:spPr>
          <a:xfrm>
            <a:off x="548640" y="3794760"/>
            <a:ext cx="5486400" cy="2011680"/>
          </a:xfrm>
          <a:prstGeom prst="roundRect">
            <a:avLst>
              <a:gd name="adj" fmla="val 6000"/>
            </a:avLst>
          </a:prstGeom>
          <a:solidFill>
            <a:srgbClr val="FFFFFF"/>
          </a:solidFill>
          <a:ln w="12700">
            <a:solidFill>
              <a:srgbClr val="E2D8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3959352"/>
            <a:ext cx="73152" cy="1682496"/>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777240" y="3995928"/>
            <a:ext cx="457200" cy="457200"/>
          </a:xfrm>
          <a:prstGeom prst="ellipse">
            <a:avLst/>
          </a:prstGeom>
          <a:solidFill>
            <a:srgbClr val="1732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3995928"/>
            <a:ext cx="457200" cy="457200"/>
          </a:xfrm>
          <a:prstGeom prst="rect">
            <a:avLst/>
          </a:prstGeom>
          <a:noFill/>
        </p:spPr>
        <p:txBody>
          <a:bodyPr wrap="square" lIns="45720" rIns="45720" tIns="27432" bIns="27432" anchor="ctr">
            <a:spAutoFit/>
          </a:bodyPr>
          <a:lstStyle/>
          <a:p>
            <a:pPr algn="ctr">
              <a:lnSpc>
                <a:spcPct val="110000"/>
              </a:lnSpc>
            </a:pPr>
            <a:r>
              <a:rPr sz="1800" b="1" i="0">
                <a:solidFill>
                  <a:srgbClr val="FFFFFF"/>
                </a:solidFill>
                <a:latin typeface="Arial"/>
              </a:rPr>
              <a:t>3</a:t>
            </a:r>
          </a:p>
        </p:txBody>
      </p:sp>
      <p:sp>
        <p:nvSpPr>
          <p:cNvPr id="20" name="TextBox 19"/>
          <p:cNvSpPr txBox="1"/>
          <p:nvPr/>
        </p:nvSpPr>
        <p:spPr>
          <a:xfrm>
            <a:off x="1371600" y="3922776"/>
            <a:ext cx="4480559" cy="594360"/>
          </a:xfrm>
          <a:prstGeom prst="rect">
            <a:avLst/>
          </a:prstGeom>
          <a:noFill/>
        </p:spPr>
        <p:txBody>
          <a:bodyPr wrap="square" lIns="45720" rIns="45720" tIns="27432" bIns="27432" anchor="ctr">
            <a:spAutoFit/>
          </a:bodyPr>
          <a:lstStyle/>
          <a:p>
            <a:pPr algn="l">
              <a:lnSpc>
                <a:spcPct val="100000"/>
              </a:lnSpc>
            </a:pPr>
            <a:r>
              <a:rPr sz="1700" b="1" i="0">
                <a:solidFill>
                  <a:srgbClr val="17324D"/>
                </a:solidFill>
                <a:latin typeface="Arial"/>
              </a:rPr>
              <a:t>Консультации</a:t>
            </a:r>
          </a:p>
        </p:txBody>
      </p:sp>
      <p:sp>
        <p:nvSpPr>
          <p:cNvPr id="21" name="TextBox 20"/>
          <p:cNvSpPr txBox="1"/>
          <p:nvPr/>
        </p:nvSpPr>
        <p:spPr>
          <a:xfrm>
            <a:off x="822959" y="4507992"/>
            <a:ext cx="5029200" cy="1234440"/>
          </a:xfrm>
          <a:prstGeom prst="rect">
            <a:avLst/>
          </a:prstGeom>
          <a:noFill/>
        </p:spPr>
        <p:txBody>
          <a:bodyPr wrap="square" lIns="45720" rIns="45720" tIns="27432" bIns="27432" anchor="t">
            <a:spAutoFit/>
          </a:bodyPr>
          <a:lstStyle/>
          <a:p>
            <a:pPr algn="l">
              <a:lnSpc>
                <a:spcPct val="112000"/>
              </a:lnSpc>
            </a:pPr>
            <a:r>
              <a:rPr sz="1550" b="0" i="0">
                <a:solidFill>
                  <a:srgbClr val="1E2B38"/>
                </a:solidFill>
                <a:latin typeface="Arial"/>
              </a:rPr>
              <a:t>График с объёмом, основанием часов и оформлением нагрузки до начала занятий</a:t>
            </a:r>
          </a:p>
        </p:txBody>
      </p:sp>
      <p:sp>
        <p:nvSpPr>
          <p:cNvPr id="22" name="Rounded Rectangle 21"/>
          <p:cNvSpPr/>
          <p:nvPr/>
        </p:nvSpPr>
        <p:spPr>
          <a:xfrm>
            <a:off x="6217920" y="3794760"/>
            <a:ext cx="5486400" cy="2011680"/>
          </a:xfrm>
          <a:prstGeom prst="roundRect">
            <a:avLst>
              <a:gd name="adj" fmla="val 6000"/>
            </a:avLst>
          </a:prstGeom>
          <a:solidFill>
            <a:srgbClr val="FFFFFF"/>
          </a:solidFill>
          <a:ln w="12700">
            <a:solidFill>
              <a:srgbClr val="E2D8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6217920" y="3959352"/>
            <a:ext cx="73152" cy="1682496"/>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Oval 23"/>
          <p:cNvSpPr/>
          <p:nvPr/>
        </p:nvSpPr>
        <p:spPr>
          <a:xfrm>
            <a:off x="6446520" y="3995928"/>
            <a:ext cx="457200" cy="457200"/>
          </a:xfrm>
          <a:prstGeom prst="ellipse">
            <a:avLst/>
          </a:prstGeom>
          <a:solidFill>
            <a:srgbClr val="1732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46520" y="3995928"/>
            <a:ext cx="457200" cy="457200"/>
          </a:xfrm>
          <a:prstGeom prst="rect">
            <a:avLst/>
          </a:prstGeom>
          <a:noFill/>
        </p:spPr>
        <p:txBody>
          <a:bodyPr wrap="square" lIns="45720" rIns="45720" tIns="27432" bIns="27432" anchor="ctr">
            <a:spAutoFit/>
          </a:bodyPr>
          <a:lstStyle/>
          <a:p>
            <a:pPr algn="ctr">
              <a:lnSpc>
                <a:spcPct val="110000"/>
              </a:lnSpc>
            </a:pPr>
            <a:r>
              <a:rPr sz="1800" b="1" i="0">
                <a:solidFill>
                  <a:srgbClr val="FFFFFF"/>
                </a:solidFill>
                <a:latin typeface="Arial"/>
              </a:rPr>
              <a:t>4</a:t>
            </a:r>
          </a:p>
        </p:txBody>
      </p:sp>
      <p:sp>
        <p:nvSpPr>
          <p:cNvPr id="26" name="TextBox 25"/>
          <p:cNvSpPr txBox="1"/>
          <p:nvPr/>
        </p:nvSpPr>
        <p:spPr>
          <a:xfrm>
            <a:off x="7040880" y="3922776"/>
            <a:ext cx="4480559" cy="594360"/>
          </a:xfrm>
          <a:prstGeom prst="rect">
            <a:avLst/>
          </a:prstGeom>
          <a:noFill/>
        </p:spPr>
        <p:txBody>
          <a:bodyPr wrap="square" lIns="45720" rIns="45720" tIns="27432" bIns="27432" anchor="ctr">
            <a:spAutoFit/>
          </a:bodyPr>
          <a:lstStyle/>
          <a:p>
            <a:pPr algn="l">
              <a:lnSpc>
                <a:spcPct val="100000"/>
              </a:lnSpc>
            </a:pPr>
            <a:r>
              <a:rPr sz="1700" b="1" i="0">
                <a:solidFill>
                  <a:srgbClr val="17324D"/>
                </a:solidFill>
                <a:latin typeface="Arial"/>
              </a:rPr>
              <a:t>Контроль</a:t>
            </a:r>
          </a:p>
        </p:txBody>
      </p:sp>
      <p:sp>
        <p:nvSpPr>
          <p:cNvPr id="27" name="TextBox 26"/>
          <p:cNvSpPr txBox="1"/>
          <p:nvPr/>
        </p:nvSpPr>
        <p:spPr>
          <a:xfrm>
            <a:off x="6492240" y="4507992"/>
            <a:ext cx="5029200" cy="1234440"/>
          </a:xfrm>
          <a:prstGeom prst="rect">
            <a:avLst/>
          </a:prstGeom>
          <a:noFill/>
        </p:spPr>
        <p:txBody>
          <a:bodyPr wrap="square" lIns="45720" rIns="45720" tIns="27432" bIns="27432" anchor="t">
            <a:spAutoFit/>
          </a:bodyPr>
          <a:lstStyle/>
          <a:p>
            <a:pPr algn="l">
              <a:lnSpc>
                <a:spcPct val="112000"/>
              </a:lnSpc>
            </a:pPr>
            <a:r>
              <a:rPr sz="1550" b="0" i="0">
                <a:solidFill>
                  <a:srgbClr val="1E2B38"/>
                </a:solidFill>
                <a:latin typeface="Arial"/>
              </a:rPr>
              <a:t>Контрольные точки и ответственный за отслеживание расписания ГИА на 2027 год</a:t>
            </a:r>
          </a:p>
        </p:txBody>
      </p:sp>
      <p:sp>
        <p:nvSpPr>
          <p:cNvPr id="28" name="TextBox 27"/>
          <p:cNvSpPr txBox="1"/>
          <p:nvPr/>
        </p:nvSpPr>
        <p:spPr>
          <a:xfrm>
            <a:off x="548640" y="6446520"/>
            <a:ext cx="6400800" cy="274320"/>
          </a:xfrm>
          <a:prstGeom prst="rect">
            <a:avLst/>
          </a:prstGeom>
          <a:noFill/>
        </p:spPr>
        <p:txBody>
          <a:bodyPr wrap="square" lIns="45720" rIns="45720" tIns="27432" bIns="27432" anchor="t">
            <a:spAutoFit/>
          </a:bodyPr>
          <a:lstStyle/>
          <a:p>
            <a:pPr algn="l">
              <a:lnSpc>
                <a:spcPct val="110000"/>
              </a:lnSpc>
            </a:pPr>
            <a:r>
              <a:rPr sz="1000" b="0" i="0">
                <a:solidFill>
                  <a:srgbClr val="5B7186"/>
                </a:solidFill>
                <a:latin typeface="Arial"/>
              </a:rPr>
              <a:t>Педагогический совет  |  [наименование школы], [дата]</a:t>
            </a:r>
          </a:p>
        </p:txBody>
      </p:sp>
      <p:sp>
        <p:nvSpPr>
          <p:cNvPr id="29" name="TextBox 28"/>
          <p:cNvSpPr txBox="1"/>
          <p:nvPr/>
        </p:nvSpPr>
        <p:spPr>
          <a:xfrm>
            <a:off x="11094415" y="6446520"/>
            <a:ext cx="548640" cy="274320"/>
          </a:xfrm>
          <a:prstGeom prst="rect">
            <a:avLst/>
          </a:prstGeom>
          <a:noFill/>
        </p:spPr>
        <p:txBody>
          <a:bodyPr wrap="square" lIns="45720" rIns="45720" tIns="27432" bIns="27432" anchor="t">
            <a:spAutoFit/>
          </a:bodyPr>
          <a:lstStyle/>
          <a:p>
            <a:pPr algn="r">
              <a:lnSpc>
                <a:spcPct val="110000"/>
              </a:lnSpc>
            </a:pPr>
            <a:r>
              <a:rPr sz="1000" b="0" i="0">
                <a:solidFill>
                  <a:srgbClr val="5B7186"/>
                </a:solidFill>
                <a:latin typeface="Arial"/>
              </a:rPr>
              <a:t>11</a:t>
            </a:r>
          </a:p>
        </p:txBody>
      </p:sp>
      <p:sp>
        <p:nvSpPr>
          <p:cNvPr id="30" name="TextBox 29"/>
          <p:cNvSpPr txBox="1"/>
          <p:nvPr/>
        </p:nvSpPr>
        <p:spPr>
          <a:xfrm>
            <a:off x="548640" y="6108192"/>
            <a:ext cx="10545775" cy="320040"/>
          </a:xfrm>
          <a:prstGeom prst="rect">
            <a:avLst/>
          </a:prstGeom>
          <a:noFill/>
        </p:spPr>
        <p:txBody>
          <a:bodyPr wrap="square" lIns="45720" rIns="45720" tIns="27432" bIns="27432" anchor="t">
            <a:spAutoFit/>
          </a:bodyPr>
          <a:lstStyle/>
          <a:p>
            <a:pPr algn="l">
              <a:lnSpc>
                <a:spcPct val="110000"/>
              </a:lnSpc>
            </a:pPr>
            <a:r>
              <a:rPr sz="1050" b="0" i="1">
                <a:solidFill>
                  <a:srgbClr val="5B7186"/>
                </a:solidFill>
                <a:latin typeface="Arial"/>
              </a:rPr>
              <a:t>Каждое решение закрепляем фамилией ответственного и датой; поручения оформляем приказом директора на основании оформленных документов.</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17324D"/>
        </a:solidFill>
        <a:effectLst/>
      </p:bgPr>
    </p:bg>
    <p:spTree>
      <p:nvGrpSpPr>
        <p:cNvPr id="1" name=""/>
        <p:cNvGrpSpPr/>
        <p:nvPr/>
      </p:nvGrpSpPr>
      <p:grpSpPr/>
      <p:pic>
        <p:nvPicPr>
          <p:cNvPr id="2" name="Picture 1" descr="hall.jpg"/>
          <p:cNvPicPr>
            <a:picLocks noChangeAspect="1"/>
          </p:cNvPicPr>
          <p:nvPr/>
        </p:nvPicPr>
        <p:blipFill>
          <a:blip r:embed="rId2"/>
          <a:srcRect l="31501" r="31501"/>
          <a:stretch>
            <a:fillRect/>
          </a:stretch>
        </p:blipFill>
        <p:spPr>
          <a:xfrm>
            <a:off x="7680960" y="0"/>
            <a:ext cx="4510735" cy="6858000"/>
          </a:xfrm>
          <a:prstGeom prst="rect">
            <a:avLst/>
          </a:prstGeom>
        </p:spPr>
      </p:pic>
      <p:sp>
        <p:nvSpPr>
          <p:cNvPr id="3" name="Rectangle 2"/>
          <p:cNvSpPr/>
          <p:nvPr/>
        </p:nvSpPr>
        <p:spPr>
          <a:xfrm>
            <a:off x="7680960" y="0"/>
            <a:ext cx="4510735" cy="6858000"/>
          </a:xfrm>
          <a:prstGeom prst="rect">
            <a:avLst/>
          </a:prstGeom>
          <a:solidFill>
            <a:srgbClr val="17324D">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457200"/>
            <a:ext cx="6858000" cy="822960"/>
          </a:xfrm>
          <a:prstGeom prst="rect">
            <a:avLst/>
          </a:prstGeom>
          <a:noFill/>
        </p:spPr>
        <p:txBody>
          <a:bodyPr wrap="square" lIns="45720" rIns="45720" tIns="27432" bIns="27432" anchor="t">
            <a:spAutoFit/>
          </a:bodyPr>
          <a:lstStyle/>
          <a:p>
            <a:pPr algn="l">
              <a:lnSpc>
                <a:spcPct val="110000"/>
              </a:lnSpc>
            </a:pPr>
            <a:r>
              <a:rPr sz="3400" b="1" i="0">
                <a:solidFill>
                  <a:srgbClr val="FFFFFF"/>
                </a:solidFill>
                <a:latin typeface="Arial"/>
              </a:rPr>
              <a:t>Типичные ошибки</a:t>
            </a:r>
          </a:p>
        </p:txBody>
      </p:sp>
      <p:sp>
        <p:nvSpPr>
          <p:cNvPr id="5" name="Rectangle 4"/>
          <p:cNvSpPr/>
          <p:nvPr/>
        </p:nvSpPr>
        <p:spPr>
          <a:xfrm>
            <a:off x="594360" y="1234440"/>
            <a:ext cx="1005840" cy="64008"/>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594360" y="1664207"/>
            <a:ext cx="146304" cy="146304"/>
          </a:xfrm>
          <a:prstGeom prst="ellipse">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536192"/>
            <a:ext cx="6400800" cy="640080"/>
          </a:xfrm>
          <a:prstGeom prst="rect">
            <a:avLst/>
          </a:prstGeom>
          <a:noFill/>
        </p:spPr>
        <p:txBody>
          <a:bodyPr wrap="square" lIns="45720" rIns="45720" tIns="27432" bIns="27432" anchor="t">
            <a:spAutoFit/>
          </a:bodyPr>
          <a:lstStyle/>
          <a:p>
            <a:pPr algn="l">
              <a:lnSpc>
                <a:spcPct val="108000"/>
              </a:lnSpc>
            </a:pPr>
            <a:r>
              <a:rPr sz="1650" b="0" i="0">
                <a:solidFill>
                  <a:srgbClr val="FFFFFF"/>
                </a:solidFill>
                <a:latin typeface="Arial"/>
              </a:rPr>
              <a:t>Начинают с расписания по аудиториям до ответа региона о схеме</a:t>
            </a:r>
          </a:p>
        </p:txBody>
      </p:sp>
      <p:sp>
        <p:nvSpPr>
          <p:cNvPr id="8" name="Oval 7"/>
          <p:cNvSpPr/>
          <p:nvPr/>
        </p:nvSpPr>
        <p:spPr>
          <a:xfrm>
            <a:off x="594360" y="2322576"/>
            <a:ext cx="146304" cy="146304"/>
          </a:xfrm>
          <a:prstGeom prst="ellipse">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14400" y="2194560"/>
            <a:ext cx="6400800" cy="640080"/>
          </a:xfrm>
          <a:prstGeom prst="rect">
            <a:avLst/>
          </a:prstGeom>
          <a:noFill/>
        </p:spPr>
        <p:txBody>
          <a:bodyPr wrap="square" lIns="45720" rIns="45720" tIns="27432" bIns="27432" anchor="t">
            <a:spAutoFit/>
          </a:bodyPr>
          <a:lstStyle/>
          <a:p>
            <a:pPr algn="l">
              <a:lnSpc>
                <a:spcPct val="108000"/>
              </a:lnSpc>
            </a:pPr>
            <a:r>
              <a:rPr sz="1650" b="0" i="0">
                <a:solidFill>
                  <a:srgbClr val="FFFFFF"/>
                </a:solidFill>
                <a:latin typeface="Arial"/>
              </a:rPr>
              <a:t>Переносят срок подачи заявлений (18.11) на создание комиссий, не проверив региональный акт</a:t>
            </a:r>
          </a:p>
        </p:txBody>
      </p:sp>
      <p:sp>
        <p:nvSpPr>
          <p:cNvPr id="10" name="Oval 9"/>
          <p:cNvSpPr/>
          <p:nvPr/>
        </p:nvSpPr>
        <p:spPr>
          <a:xfrm>
            <a:off x="594360" y="2980944"/>
            <a:ext cx="146304" cy="146304"/>
          </a:xfrm>
          <a:prstGeom prst="ellipse">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14400" y="2852927"/>
            <a:ext cx="6400800" cy="640080"/>
          </a:xfrm>
          <a:prstGeom prst="rect">
            <a:avLst/>
          </a:prstGeom>
          <a:noFill/>
        </p:spPr>
        <p:txBody>
          <a:bodyPr wrap="square" lIns="45720" rIns="45720" tIns="27432" bIns="27432" anchor="t">
            <a:spAutoFit/>
          </a:bodyPr>
          <a:lstStyle/>
          <a:p>
            <a:pPr algn="l">
              <a:lnSpc>
                <a:spcPct val="108000"/>
              </a:lnSpc>
            </a:pPr>
            <a:r>
              <a:rPr sz="1650" b="0" i="0">
                <a:solidFill>
                  <a:srgbClr val="FFFFFF"/>
                </a:solidFill>
                <a:latin typeface="Arial"/>
              </a:rPr>
              <a:t>Информируют только выпускника или только родителя</a:t>
            </a:r>
          </a:p>
        </p:txBody>
      </p:sp>
      <p:sp>
        <p:nvSpPr>
          <p:cNvPr id="12" name="Oval 11"/>
          <p:cNvSpPr/>
          <p:nvPr/>
        </p:nvSpPr>
        <p:spPr>
          <a:xfrm>
            <a:off x="594360" y="3639311"/>
            <a:ext cx="146304" cy="146304"/>
          </a:xfrm>
          <a:prstGeom prst="ellipse">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14400" y="3511295"/>
            <a:ext cx="6400800" cy="640080"/>
          </a:xfrm>
          <a:prstGeom prst="rect">
            <a:avLst/>
          </a:prstGeom>
          <a:noFill/>
        </p:spPr>
        <p:txBody>
          <a:bodyPr wrap="square" lIns="45720" rIns="45720" tIns="27432" bIns="27432" anchor="t">
            <a:spAutoFit/>
          </a:bodyPr>
          <a:lstStyle/>
          <a:p>
            <a:pPr algn="l">
              <a:lnSpc>
                <a:spcPct val="108000"/>
              </a:lnSpc>
            </a:pPr>
            <a:r>
              <a:rPr sz="1650" b="0" i="0">
                <a:solidFill>
                  <a:srgbClr val="FFFFFF"/>
                </a:solidFill>
                <a:latin typeface="Arial"/>
              </a:rPr>
              <a:t>Забывают девятиклассников: собеседование и его срок 27 января</a:t>
            </a:r>
          </a:p>
        </p:txBody>
      </p:sp>
      <p:sp>
        <p:nvSpPr>
          <p:cNvPr id="14" name="Oval 13"/>
          <p:cNvSpPr/>
          <p:nvPr/>
        </p:nvSpPr>
        <p:spPr>
          <a:xfrm>
            <a:off x="594360" y="4297679"/>
            <a:ext cx="146304" cy="146304"/>
          </a:xfrm>
          <a:prstGeom prst="ellipse">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4400" y="4169663"/>
            <a:ext cx="6400800" cy="640080"/>
          </a:xfrm>
          <a:prstGeom prst="rect">
            <a:avLst/>
          </a:prstGeom>
          <a:noFill/>
        </p:spPr>
        <p:txBody>
          <a:bodyPr wrap="square" lIns="45720" rIns="45720" tIns="27432" bIns="27432" anchor="t">
            <a:spAutoFit/>
          </a:bodyPr>
          <a:lstStyle/>
          <a:p>
            <a:pPr algn="l">
              <a:lnSpc>
                <a:spcPct val="108000"/>
              </a:lnSpc>
            </a:pPr>
            <a:r>
              <a:rPr sz="1650" b="0" i="0">
                <a:solidFill>
                  <a:srgbClr val="FFFFFF"/>
                </a:solidFill>
                <a:latin typeface="Arial"/>
              </a:rPr>
              <a:t>Пишут в списках диагнозы и сведения о здоровье</a:t>
            </a:r>
          </a:p>
        </p:txBody>
      </p:sp>
      <p:sp>
        <p:nvSpPr>
          <p:cNvPr id="16" name="Oval 15"/>
          <p:cNvSpPr/>
          <p:nvPr/>
        </p:nvSpPr>
        <p:spPr>
          <a:xfrm>
            <a:off x="594360" y="4956047"/>
            <a:ext cx="146304" cy="146304"/>
          </a:xfrm>
          <a:prstGeom prst="ellipse">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14400" y="4828031"/>
            <a:ext cx="6400800" cy="640080"/>
          </a:xfrm>
          <a:prstGeom prst="rect">
            <a:avLst/>
          </a:prstGeom>
          <a:noFill/>
        </p:spPr>
        <p:txBody>
          <a:bodyPr wrap="square" lIns="45720" rIns="45720" tIns="27432" bIns="27432" anchor="t">
            <a:spAutoFit/>
          </a:bodyPr>
          <a:lstStyle/>
          <a:p>
            <a:pPr algn="l">
              <a:lnSpc>
                <a:spcPct val="108000"/>
              </a:lnSpc>
            </a:pPr>
            <a:r>
              <a:rPr sz="1650" b="0" i="0">
                <a:solidFill>
                  <a:srgbClr val="FFFFFF"/>
                </a:solidFill>
                <a:latin typeface="Arial"/>
              </a:rPr>
              <a:t>Решение «усилить подготовку» без фамилии, срока и основания часов</a:t>
            </a:r>
          </a:p>
        </p:txBody>
      </p:sp>
      <p:sp>
        <p:nvSpPr>
          <p:cNvPr id="18" name="Oval 17"/>
          <p:cNvSpPr/>
          <p:nvPr/>
        </p:nvSpPr>
        <p:spPr>
          <a:xfrm>
            <a:off x="594360" y="5614415"/>
            <a:ext cx="146304" cy="146304"/>
          </a:xfrm>
          <a:prstGeom prst="ellipse">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14400" y="5486399"/>
            <a:ext cx="6400800" cy="640080"/>
          </a:xfrm>
          <a:prstGeom prst="rect">
            <a:avLst/>
          </a:prstGeom>
          <a:noFill/>
        </p:spPr>
        <p:txBody>
          <a:bodyPr wrap="square" lIns="45720" rIns="45720" tIns="27432" bIns="27432" anchor="t">
            <a:spAutoFit/>
          </a:bodyPr>
          <a:lstStyle/>
          <a:p>
            <a:pPr algn="l">
              <a:lnSpc>
                <a:spcPct val="108000"/>
              </a:lnSpc>
            </a:pPr>
            <a:r>
              <a:rPr sz="1650" b="0" i="0">
                <a:solidFill>
                  <a:srgbClr val="FFFFFF"/>
                </a:solidFill>
                <a:latin typeface="Arial"/>
              </a:rPr>
              <a:t>Выдают расписание ЕГЭ и ОГЭ 2027 за утверждённое</a:t>
            </a:r>
          </a:p>
        </p:txBody>
      </p:sp>
      <p:sp>
        <p:nvSpPr>
          <p:cNvPr id="20" name="TextBox 19"/>
          <p:cNvSpPr txBox="1"/>
          <p:nvPr/>
        </p:nvSpPr>
        <p:spPr>
          <a:xfrm>
            <a:off x="548640" y="6446520"/>
            <a:ext cx="6400800" cy="274320"/>
          </a:xfrm>
          <a:prstGeom prst="rect">
            <a:avLst/>
          </a:prstGeom>
          <a:noFill/>
        </p:spPr>
        <p:txBody>
          <a:bodyPr wrap="square" lIns="45720" rIns="45720" tIns="27432" bIns="27432" anchor="t">
            <a:spAutoFit/>
          </a:bodyPr>
          <a:lstStyle/>
          <a:p>
            <a:pPr algn="l">
              <a:lnSpc>
                <a:spcPct val="110000"/>
              </a:lnSpc>
            </a:pPr>
            <a:r>
              <a:rPr sz="1000" b="0" i="0">
                <a:solidFill>
                  <a:srgbClr val="C9D3DD"/>
                </a:solidFill>
                <a:latin typeface="Arial"/>
              </a:rPr>
              <a:t>Педагогический совет  |  [наименование школы], [дата]</a:t>
            </a:r>
          </a:p>
        </p:txBody>
      </p:sp>
      <p:sp>
        <p:nvSpPr>
          <p:cNvPr id="21" name="TextBox 20"/>
          <p:cNvSpPr txBox="1"/>
          <p:nvPr/>
        </p:nvSpPr>
        <p:spPr>
          <a:xfrm>
            <a:off x="11094415" y="6446520"/>
            <a:ext cx="548640" cy="274320"/>
          </a:xfrm>
          <a:prstGeom prst="rect">
            <a:avLst/>
          </a:prstGeom>
          <a:noFill/>
        </p:spPr>
        <p:txBody>
          <a:bodyPr wrap="square" lIns="45720" rIns="45720" tIns="27432" bIns="27432" anchor="t">
            <a:spAutoFit/>
          </a:bodyPr>
          <a:lstStyle/>
          <a:p>
            <a:pPr algn="r">
              <a:lnSpc>
                <a:spcPct val="110000"/>
              </a:lnSpc>
            </a:pPr>
            <a:r>
              <a:rPr sz="1000" b="0" i="0">
                <a:solidFill>
                  <a:srgbClr val="C9D3DD"/>
                </a:solidFill>
                <a:latin typeface="Arial"/>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17324D"/>
        </a:solidFill>
        <a:effectLst/>
      </p:bgPr>
    </p:bg>
    <p:spTree>
      <p:nvGrpSpPr>
        <p:cNvPr id="1" name=""/>
        <p:cNvGrpSpPr/>
        <p:nvPr/>
      </p:nvGrpSpPr>
      <p:grpSpPr/>
      <p:pic>
        <p:nvPicPr>
          <p:cNvPr id="2" name="Picture 1" descr="window.jpg"/>
          <p:cNvPicPr>
            <a:picLocks noChangeAspect="1"/>
          </p:cNvPicPr>
          <p:nvPr/>
        </p:nvPicPr>
        <p:blipFill>
          <a:blip r:embed="rId2"/>
          <a:srcRect l="1" r="1"/>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17324D">
              <a:alpha val="6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914400"/>
            <a:ext cx="10058400" cy="914400"/>
          </a:xfrm>
          <a:prstGeom prst="rect">
            <a:avLst/>
          </a:prstGeom>
          <a:noFill/>
        </p:spPr>
        <p:txBody>
          <a:bodyPr wrap="square" lIns="45720" rIns="45720" tIns="27432" bIns="27432" anchor="t">
            <a:spAutoFit/>
          </a:bodyPr>
          <a:lstStyle/>
          <a:p>
            <a:pPr algn="l">
              <a:lnSpc>
                <a:spcPct val="110000"/>
              </a:lnSpc>
            </a:pPr>
            <a:r>
              <a:rPr sz="4000" b="1" i="0">
                <a:solidFill>
                  <a:srgbClr val="FFFFFF"/>
                </a:solidFill>
                <a:latin typeface="Arial"/>
              </a:rPr>
              <a:t>Итоги: кто, что, к какому сроку</a:t>
            </a:r>
          </a:p>
        </p:txBody>
      </p:sp>
      <p:sp>
        <p:nvSpPr>
          <p:cNvPr id="5" name="Rectangle 4"/>
          <p:cNvSpPr/>
          <p:nvPr/>
        </p:nvSpPr>
        <p:spPr>
          <a:xfrm>
            <a:off x="868680" y="1828800"/>
            <a:ext cx="1097280" cy="73152"/>
          </a:xfrm>
          <a:prstGeom prst="rect">
            <a:avLst/>
          </a:prstGeom>
          <a:solidFill>
            <a:srgbClr val="E8A3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868680" y="2468880"/>
            <a:ext cx="10424160" cy="777240"/>
          </a:xfrm>
          <a:prstGeom prst="roundRect">
            <a:avLst>
              <a:gd name="adj" fmla="val 20000"/>
            </a:avLst>
          </a:prstGeom>
          <a:solidFill>
            <a:srgbClr val="FFFFFF">
              <a:alpha val="9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88720" y="2468880"/>
            <a:ext cx="9692640" cy="777240"/>
          </a:xfrm>
          <a:prstGeom prst="rect">
            <a:avLst/>
          </a:prstGeom>
          <a:noFill/>
        </p:spPr>
        <p:txBody>
          <a:bodyPr wrap="square" lIns="45720" rIns="45720" tIns="27432" bIns="27432" anchor="ctr">
            <a:spAutoFit/>
          </a:bodyPr>
          <a:lstStyle/>
          <a:p>
            <a:pPr algn="l">
              <a:lnSpc>
                <a:spcPct val="110000"/>
              </a:lnSpc>
            </a:pPr>
            <a:r>
              <a:rPr sz="2200" b="0" i="0">
                <a:solidFill>
                  <a:srgbClr val="17324D"/>
                </a:solidFill>
                <a:latin typeface="Arial"/>
              </a:rPr>
              <a:t>[Ф.И.О.]     [поручение]     [срок]</a:t>
            </a:r>
          </a:p>
        </p:txBody>
      </p:sp>
      <p:sp>
        <p:nvSpPr>
          <p:cNvPr id="8" name="Rounded Rectangle 7"/>
          <p:cNvSpPr/>
          <p:nvPr/>
        </p:nvSpPr>
        <p:spPr>
          <a:xfrm>
            <a:off x="868680" y="3429000"/>
            <a:ext cx="10424160" cy="777240"/>
          </a:xfrm>
          <a:prstGeom prst="roundRect">
            <a:avLst>
              <a:gd name="adj" fmla="val 20000"/>
            </a:avLst>
          </a:prstGeom>
          <a:solidFill>
            <a:srgbClr val="FFFFFF">
              <a:alpha val="9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88720" y="3429000"/>
            <a:ext cx="9692640" cy="777240"/>
          </a:xfrm>
          <a:prstGeom prst="rect">
            <a:avLst/>
          </a:prstGeom>
          <a:noFill/>
        </p:spPr>
        <p:txBody>
          <a:bodyPr wrap="square" lIns="45720" rIns="45720" tIns="27432" bIns="27432" anchor="ctr">
            <a:spAutoFit/>
          </a:bodyPr>
          <a:lstStyle/>
          <a:p>
            <a:pPr algn="l">
              <a:lnSpc>
                <a:spcPct val="110000"/>
              </a:lnSpc>
            </a:pPr>
            <a:r>
              <a:rPr sz="2200" b="0" i="0">
                <a:solidFill>
                  <a:srgbClr val="17324D"/>
                </a:solidFill>
                <a:latin typeface="Arial"/>
              </a:rPr>
              <a:t>[Ф.И.О.]     [поручение]     [срок]</a:t>
            </a:r>
          </a:p>
        </p:txBody>
      </p:sp>
      <p:sp>
        <p:nvSpPr>
          <p:cNvPr id="10" name="Rounded Rectangle 9"/>
          <p:cNvSpPr/>
          <p:nvPr/>
        </p:nvSpPr>
        <p:spPr>
          <a:xfrm>
            <a:off x="868680" y="4389120"/>
            <a:ext cx="10424160" cy="777240"/>
          </a:xfrm>
          <a:prstGeom prst="roundRect">
            <a:avLst>
              <a:gd name="adj" fmla="val 20000"/>
            </a:avLst>
          </a:prstGeom>
          <a:solidFill>
            <a:srgbClr val="FFFFFF">
              <a:alpha val="9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188720" y="4389120"/>
            <a:ext cx="9692640" cy="777240"/>
          </a:xfrm>
          <a:prstGeom prst="rect">
            <a:avLst/>
          </a:prstGeom>
          <a:noFill/>
        </p:spPr>
        <p:txBody>
          <a:bodyPr wrap="square" lIns="45720" rIns="45720" tIns="27432" bIns="27432" anchor="ctr">
            <a:spAutoFit/>
          </a:bodyPr>
          <a:lstStyle/>
          <a:p>
            <a:pPr algn="l">
              <a:lnSpc>
                <a:spcPct val="110000"/>
              </a:lnSpc>
            </a:pPr>
            <a:r>
              <a:rPr sz="2200" b="0" i="0">
                <a:solidFill>
                  <a:srgbClr val="17324D"/>
                </a:solidFill>
                <a:latin typeface="Arial"/>
              </a:rPr>
              <a:t>[Ф.И.О.]     [поручение]     [срок]</a:t>
            </a:r>
          </a:p>
        </p:txBody>
      </p:sp>
      <p:sp>
        <p:nvSpPr>
          <p:cNvPr id="12" name="TextBox 11"/>
          <p:cNvSpPr txBox="1"/>
          <p:nvPr/>
        </p:nvSpPr>
        <p:spPr>
          <a:xfrm>
            <a:off x="868680" y="5577840"/>
            <a:ext cx="10058400" cy="548640"/>
          </a:xfrm>
          <a:prstGeom prst="rect">
            <a:avLst/>
          </a:prstGeom>
          <a:noFill/>
        </p:spPr>
        <p:txBody>
          <a:bodyPr wrap="square" lIns="45720" rIns="45720" tIns="27432" bIns="27432" anchor="t">
            <a:spAutoFit/>
          </a:bodyPr>
          <a:lstStyle/>
          <a:p>
            <a:pPr algn="l">
              <a:lnSpc>
                <a:spcPct val="110000"/>
              </a:lnSpc>
            </a:pPr>
            <a:r>
              <a:rPr sz="1800" b="0" i="0">
                <a:solidFill>
                  <a:srgbClr val="E6ECF2"/>
                </a:solidFill>
                <a:latin typeface="Arial"/>
              </a:rPr>
              <a:t>Протокол в течение [3] рабочих дней; приказ по принятым решениям</a:t>
            </a:r>
          </a:p>
        </p:txBody>
      </p:sp>
      <p:sp>
        <p:nvSpPr>
          <p:cNvPr id="13" name="TextBox 12"/>
          <p:cNvSpPr txBox="1"/>
          <p:nvPr/>
        </p:nvSpPr>
        <p:spPr>
          <a:xfrm>
            <a:off x="548640" y="6446520"/>
            <a:ext cx="6400800" cy="274320"/>
          </a:xfrm>
          <a:prstGeom prst="rect">
            <a:avLst/>
          </a:prstGeom>
          <a:noFill/>
        </p:spPr>
        <p:txBody>
          <a:bodyPr wrap="square" lIns="45720" rIns="45720" tIns="27432" bIns="27432" anchor="t">
            <a:spAutoFit/>
          </a:bodyPr>
          <a:lstStyle/>
          <a:p>
            <a:pPr algn="l">
              <a:lnSpc>
                <a:spcPct val="110000"/>
              </a:lnSpc>
            </a:pPr>
            <a:r>
              <a:rPr sz="1000" b="0" i="0">
                <a:solidFill>
                  <a:srgbClr val="C9D3DD"/>
                </a:solidFill>
                <a:latin typeface="Arial"/>
              </a:rPr>
              <a:t>Педагогический совет  |  [наименование школы], [дата]</a:t>
            </a:r>
          </a:p>
        </p:txBody>
      </p:sp>
      <p:sp>
        <p:nvSpPr>
          <p:cNvPr id="14" name="TextBox 13"/>
          <p:cNvSpPr txBox="1"/>
          <p:nvPr/>
        </p:nvSpPr>
        <p:spPr>
          <a:xfrm>
            <a:off x="11094415" y="6446520"/>
            <a:ext cx="548640" cy="274320"/>
          </a:xfrm>
          <a:prstGeom prst="rect">
            <a:avLst/>
          </a:prstGeom>
          <a:noFill/>
        </p:spPr>
        <p:txBody>
          <a:bodyPr wrap="square" lIns="45720" rIns="45720" tIns="27432" bIns="27432" anchor="t">
            <a:spAutoFit/>
          </a:bodyPr>
          <a:lstStyle/>
          <a:p>
            <a:pPr algn="r">
              <a:lnSpc>
                <a:spcPct val="110000"/>
              </a:lnSpc>
            </a:pPr>
            <a:r>
              <a:rPr sz="1000" b="0" i="0">
                <a:solidFill>
                  <a:srgbClr val="C9D3DD"/>
                </a:solidFill>
                <a:latin typeface="Arial"/>
              </a:rPr>
              <a:t>13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