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</p:sldIdLst>
  <p:sldSz cx="121932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 ЭКРАНЕ: тема заседания, дата, место, председатель и секретарь.</a:t>
            </a:r>
          </a:p>
          <a:p/>
          <a:p>
            <a:r>
              <a:t>РЕЧЬ: «Добрый день, коллеги. Начинаем установочный педагогический совет школы. По списку регистрации присутствует [число] из [число] педагогических работников, кворум для принятия решений есть. Сегодня в повестке готовность школы к новому учебному году, изменения в нормативных требованиях с 1 сентября, меры поддержки учителей по Указу Президента и наставничество для новых коллег. В конце — обсуждение и принятие решения педагогического совета».</a:t>
            </a:r>
          </a:p>
          <a:p/>
          <a:p>
            <a:r>
              <a:t>СВОИМИ СЛОВАМИ: назовите фактическое число присутствующих по листу регистрации, впишите Ф.И.О. председателя и секретаря.</a:t>
            </a:r>
          </a:p>
          <a:p/>
          <a:p>
            <a:r>
              <a:t>ВРЕМЯ: 2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 ЭКРАНЕ: фотография-разделитель, номер 02, заголовок про Указ № 498.</a:t>
            </a:r>
          </a:p>
          <a:p/>
          <a:p>
            <a:r>
              <a:t>РЕЧЬ: «Переходим к третьему вопросу повестки — Указу Президента от 20.07.2026 № 498. Разберём каждую гарантию учителю отдельно и сразу скажем, что делает школа».</a:t>
            </a:r>
          </a:p>
          <a:p/>
          <a:p>
            <a:r>
              <a:t>СВОИМИ СЛОВАМИ: перед этим вопросом сделайте паузу — дальше идёт основная часть заседания.</a:t>
            </a:r>
          </a:p>
          <a:p/>
          <a:p>
            <a:r>
              <a:t>ВРЕМЯ: 1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 ЭКРАНЕ: шесть плиток с гарантиями учителю по указу.</a:t>
            </a:r>
          </a:p>
          <a:p/>
          <a:p>
            <a:r>
              <a:t>РЕЧЬ: «Указ Президента действует со дня подписания, с 20 июля 2026 года. На экране шесть гарантий, которые он закрепляет. Профессиональное развитие — весь период педагогической деятельности, с методическим сопровождением по профилю. Наставничество не менее года — для тех, кто впервые приступил к педагогической деятельности, назначение мы разберём в вопросе 4 этой повестки. Звание «Ветеран труда» — при стаже педагогической работы не менее двадцати пяти лет. Музеи — не реже раза в месяц, электронные образовательные ресурсы за счёт бюджета — бесплатно. Юридическая помощь бесплатно — по вопросам педагогической деятельности, включая трудовые права. Защита жизни и здоровья — от угрозы вреда в связи с педагогической деятельностью».</a:t>
            </a:r>
          </a:p>
          <a:p/>
          <a:p>
            <a:r>
              <a:t>СВОИМИ СЛОВАМИ: если в вашем регионе действует своя мера поддержки, назовите её отдельно.</a:t>
            </a:r>
          </a:p>
          <a:p/>
          <a:p>
            <a:r>
              <a:t>ВРЕМЯ: 8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 ЭКРАНЕ: срок до 20 января 2027 года, три пункта поручения Правительству, справка «что это значит сейчас».</a:t>
            </a:r>
          </a:p>
          <a:p/>
          <a:p>
            <a:r>
              <a:t>РЕЧЬ: «У Правительства есть шесть месяцев со дня вступления указа в силу, срок истекает 20 января 2027 года. К этому сроку должны появиться единый образец удостоверения учителя и порядок его выдачи, уточнённые требования к режиму рабочего времени и объёму учебной нагрузки, изменения в законодательство под перечисленные меры поддержки. Пока удостоверения нет, оформлять его по собственной инициативе не нужно — как только выйдет акт, порядок получения доведём до каждого. Меры поддержки, которые уже действуют в регионе, указ снижать не разрешает: то, что вы получаете сейчас, у вас не забирают. Приём детей учителей в детский сад в первоочередном порядке — это рекомендация субъектам Российской Федерации, обязанности школы указ здесь не устанавливает».</a:t>
            </a:r>
          </a:p>
          <a:p/>
          <a:p>
            <a:r>
              <a:t>СВОИМИ СЛОВАМИ: уточните по своему региону, принят ли акт о приёме детей учителей в детский сад.</a:t>
            </a:r>
          </a:p>
          <a:p/>
          <a:p>
            <a:r>
              <a:t>ВРЕМЯ: 6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 ЭКРАНЕ: таблица из четырёх действий школы по указу с исполнителем и сроком.</a:t>
            </a:r>
          </a:p>
          <a:p/>
          <a:p>
            <a:r>
              <a:t>РЕЧЬ: «На экране четыре действия школы по указу № 498. Ознакомить каждого педагогического работника с полным перечнем гарантий — директор, срок 1 сентября 2026 года. Назначить ответственного за информирование о мерах поддержки — тоже к 1 сентября. Закрепить наставников за впервые приступившими к работе — срок 5 сентября. Составить список работников со стажем двадцать пять лет и более и уведомить их — специалист по кадрам, срок 15 сентября. Подтверждение исполнения — лист ознакомления с подписью каждого работника, приказ о назначении ответственного, приказ о закреплении наставников и утверждённый список работников со стажем».</a:t>
            </a:r>
          </a:p>
          <a:p/>
          <a:p>
            <a:r>
              <a:t>СВОИМИ СЛОВАМИ: впишите фамилии ответственных по своему штатному расписанию.</a:t>
            </a:r>
          </a:p>
          <a:p/>
          <a:p>
            <a:r>
              <a:t>ВРЕМЯ: 5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 ЭКРАНЕ: фотография-разделитель, номер 03, заголовок про наставничество.</a:t>
            </a:r>
          </a:p>
          <a:p/>
          <a:p>
            <a:r>
              <a:t>РЕЧЬ: «Переходим к четвёртому вопросу повестки — наставничеству. На следующем слайде — кто из наставников закреплён за кем и на какой срок».</a:t>
            </a:r>
          </a:p>
          <a:p/>
          <a:p>
            <a:r>
              <a:t>СВОИМИ СЛОВАМИ: если список наставников менялся перед заседанием, проверьте слайд 15 заранее.</a:t>
            </a:r>
          </a:p>
          <a:p/>
          <a:p>
            <a:r>
              <a:t>ВРЕМЯ: 1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 ЭКРАНЕ: таблица наставник — наставляемый — предмет — срок, ниже — порядок оформления.</a:t>
            </a:r>
          </a:p>
          <a:p/>
          <a:p>
            <a:r>
              <a:t>РЕЧЬ: «На экране список наставников и наставляемых педагогов на этот учебный год. Наставничество оформляется приказом о закреплении, срок не менее одного года. Срок отсчитывается со дня начала педагогической деятельности наставляемого, это указывается в самом приказе. К приказу прилагается план работы наставника с наставляемым, подписанный обоими. Содержание, объём работы наставника и доплата определяются соглашением сторон по статье 351.8 Трудового кодекса. О досрочной отмене поручения наставнику предупреждают не позднее чем за три рабочих дня».</a:t>
            </a:r>
          </a:p>
          <a:p/>
          <a:p>
            <a:r>
              <a:t>СВОИМИ СЛОВАМИ: назовите фамилии наставников и наставляемых со слайда, подтвердите, что план работы уже подписан.</a:t>
            </a:r>
          </a:p>
          <a:p/>
          <a:p>
            <a:r>
              <a:t>ВРЕМЯ: 9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 ЭКРАНЕ: фотография-разделитель, номер 04, заголовок про проект решения.</a:t>
            </a:r>
          </a:p>
          <a:p/>
          <a:p>
            <a:r>
              <a:t>РЕЧЬ: «Переходим к пятому вопросу повестки — проекту решения педагогического совета. В проекте тринадцать пунктов, голосуем по решению в целом».</a:t>
            </a:r>
          </a:p>
          <a:p/>
          <a:p>
            <a:r>
              <a:t>СВОИМИ СЛОВАМИ: держите под рукой бумажную распечатку проекта решения на случай сбоя техники.</a:t>
            </a:r>
          </a:p>
          <a:p/>
          <a:p>
            <a:r>
              <a:t>ВРЕМЯ: 1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 ЭКРАНЕ: пункты 1–4 проекта решения с исполнителем и сроком.</a:t>
            </a:r>
          </a:p>
          <a:p/>
          <a:p>
            <a:r>
              <a:t>РЕЧЬ: «Зачитываю пункты проекта решения, после каждого — возможность внести правку. Пункт первый: привести локальные акты об обучении по охране труда в соответствие с постановлением № 805, срок 31 августа 2026 года. Пункт второй: заменить в локальных актах ссылки на утратившие силу санитарные правила, срок 1 сентября 2026 года. Пункт третий: актуализировать раздел сайта «Сведения об образовательной организации», срок 1 сентября 2026 года. Пункт четвёртый: довести до педагогических работников гарантии по указу № 498, исполнитель — директор, срок 1 сентября 2026 года».</a:t>
            </a:r>
          </a:p>
          <a:p/>
          <a:p>
            <a:r>
              <a:t>СВОИМИ СЛОВАМИ: впишите фамилии ответственных по каждому пункту перед печатью раздатки.</a:t>
            </a:r>
          </a:p>
          <a:p/>
          <a:p>
            <a:r>
              <a:t>ВРЕМЯ: 5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 ЭКРАНЕ: пункты 5–8 проекта решения с исполнителем и сроком.</a:t>
            </a:r>
          </a:p>
          <a:p/>
          <a:p>
            <a:r>
              <a:t>РЕЧЬ: «Пункт пятый: назначить ответственного за информирование работников о мерах поддержки, исполнитель — директор, срок 1 сентября 2026 года. Пункт шестой: закрепить наставников за учителями, впервые приступающими к работе, срок 5 сентября 2026 года. Пункт седьмой: организовать учёт стажа для присвоения звания «Ветеран труда», исполнитель — специалист по кадрам, срок 15 сентября 2026 года. Пункт восьмой: пересмотреть состав комиссии по проверке знаний требований охраны труда, исполнитель — специалист по охране труда, срок 31 августа 2026 года».</a:t>
            </a:r>
          </a:p>
          <a:p/>
          <a:p>
            <a:r>
              <a:t>СВОИМИ СЛОВАМИ: впишите фамилии ответственных по каждому пункту.</a:t>
            </a:r>
          </a:p>
          <a:p/>
          <a:p>
            <a:r>
              <a:t>ВРЕМЯ: 5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 ЭКРАНЕ: пункты 9–12 проекта решения с исполнителем и сроком.</a:t>
            </a:r>
          </a:p>
          <a:p/>
          <a:p>
            <a:r>
              <a:t>РЕЧЬ: «Пункт девятый: актуализировать правила внутреннего распорядка обучающихся в части средств связи, срок 1 сентября 2026 года. Пункт десятый: довести до классных руководителей девятых классов изменения порядка аттестации, срок 1 октября 2026 года. Пункт одиннадцатый: включить в план внутришкольного контроля проверку сроков действия актов, срок 1 октября 2026 года. Пункт двенадцатый: передать в кадровую службу сведения о применённых мерах поддержки, срок тот же — 1 октября 2026 года».</a:t>
            </a:r>
          </a:p>
          <a:p/>
          <a:p>
            <a:r>
              <a:t>СВОИМИ СЛОВАМИ: впишите фамилии ответственных по каждому пункту.</a:t>
            </a:r>
          </a:p>
          <a:p/>
          <a:p>
            <a:r>
              <a:t>ВРЕМЯ: 5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 ЭКРАНЕ: повестка дня — шесть вопросов, докладчик и время на каждый.</a:t>
            </a:r>
          </a:p>
          <a:p/>
          <a:p>
            <a:r>
              <a:t>РЕЧЬ: «Повестка дня и регламент — на экране и в раздаточном листе. Прошу утвердить повестку и регламент. Кто за — поднимите руки. Принято. Секретарём педагогического совета утверждена [Ф.И.О.], ведёт протокол».</a:t>
            </a:r>
          </a:p>
          <a:p/>
          <a:p>
            <a:r>
              <a:t>СВОИМИ СЛОВАМИ: назовите фамилии докладчиков по каждому вопросу из таблицы.</a:t>
            </a:r>
          </a:p>
          <a:p/>
          <a:p>
            <a:r>
              <a:t>ВРЕМЯ: 1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 ЭКРАНЕ: пункт 13 о контроле исполнения и таблица голосования.</a:t>
            </a:r>
          </a:p>
          <a:p/>
          <a:p>
            <a:r>
              <a:t>РЕЧЬ: «Пункт тринадцатый: контроль за исполнением решения возлагается на [должность, Ф.И.О.]. Информацию о ходе исполнения каждого пункта заслушаем на [дата очередного заседания]. Пункты, не выполненные к сроку, фиксируются в протоколе с причиной и новым сроком. Переходим к голосованию по решению в целом. Кто за — поднимите руки, кто против, кто воздержался. Секретарь считает голоса и вписывает результат в протокол».</a:t>
            </a:r>
          </a:p>
          <a:p/>
          <a:p>
            <a:r>
              <a:t>СВОИМИ СЛОВАМИ: объявите итоговые числа присутствовавших и голосов, впишите номер и дату протокола.</a:t>
            </a:r>
          </a:p>
          <a:p/>
          <a:p>
            <a:r>
              <a:t>ВРЕМЯ: 4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 ЭКРАНЕ: таблица сроков после решения — что сделано и чем подтверждается.</a:t>
            </a:r>
          </a:p>
          <a:p/>
          <a:p>
            <a:r>
              <a:t>РЕЧЬ: «На экране сводная таблица всех сроков по принятому решению: что должно быть сделано и чем подтверждается каждый срок, от 31 августа до 1 октября 2026 года. Раздайте эту таблицу ответственным сразу после заседания, она пригодится на совещании при директоре для контроля исполнения».</a:t>
            </a:r>
          </a:p>
          <a:p/>
          <a:p>
            <a:r>
              <a:t>СВОИМИ СЛОВАМИ: не требуется, таблица собирает уже названные сроки.</a:t>
            </a:r>
          </a:p>
          <a:p/>
          <a:p>
            <a:r>
              <a:t>ВРЕМЯ: 3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 ЭКРАНЕ: официальные тексты нормативных актов и адреса в реестре pravo.gov.ru.</a:t>
            </a:r>
          </a:p>
          <a:p/>
          <a:p>
            <a:r>
              <a:t>РЕЧЬ: «На экране официальные тексты актов, на которые мы ссылались сегодня: указ № 498, СП 2.4.2.4283-26 и СанПиН 2.3/2.4.4282-26 с прямыми адресами в реестре pravo.gov.ru. Если ссылка не открывается, набирайте адрес с http, без буквы s — реестр отвечает только по обычному протоколу».</a:t>
            </a:r>
          </a:p>
          <a:p/>
          <a:p>
            <a:r>
              <a:t>СВОИМИ СЛОВАМИ: не требуется.</a:t>
            </a:r>
          </a:p>
          <a:p/>
          <a:p>
            <a:r>
              <a:t>ВРЕМЯ: 2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 ЭКРАНЕ: перечень материалов заседания и слова благодарности.</a:t>
            </a:r>
          </a:p>
          <a:p/>
          <a:p>
            <a:r>
              <a:t>РЕЧЬ: «Материалы заседания у вас на руках: методическая памятка по десяти темам — у каждого педагога, текст решения — у секретаря педагогического совета, чек-лист готовности к 1 сентября — у ответственных по направлениям. Протокол оформляется в срок, установленный положением о педагогическом совете. Следующее заседание — [дата]. Спасибо за работу, коллеги».</a:t>
            </a:r>
          </a:p>
          <a:p/>
          <a:p>
            <a:r>
              <a:t>СВОИМИ СЛОВАМИ: впишите дату следующего заседания.</a:t>
            </a:r>
          </a:p>
          <a:p/>
          <a:p>
            <a:r>
              <a:t>ВРЕМЯ: 5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 ЭКРАНЕ: шесть плиток с цифрами готовности школы — классы, кадры, часы, приёмка, учебники, питание.</a:t>
            </a:r>
          </a:p>
          <a:p/>
          <a:p>
            <a:r>
              <a:t>РЕЧЬ: «Перед началом учебного года каждая служба школы отчиталась о готовности. Штат укомплектован на [число] ставок из [число], вакансии — [перечислить, если есть]. Приёмка школы проведена [дата], акт подписан, замечания — [перечислить или «замечаний нет»]. Обеспеченность учебниками — [число] процентов, недостающие комплекты заказаны. Расписание составлено и согласовано с медицинским работником школы по нагрузке. На льготном питании — [число] обучающихся. Если у кого-то есть вопрос по кабинету, нагрузке или комплекту учебников — задавайте сейчас, фиксируем в протокол с фамилией ответственного и сроком ответа».</a:t>
            </a:r>
          </a:p>
          <a:p/>
          <a:p>
            <a:r>
              <a:t>СВОИМИ СЛОВАМИ: впишите цифры своей школы во все шесть плиток перед показом, замените плейсхолдеры.</a:t>
            </a:r>
          </a:p>
          <a:p/>
          <a:p>
            <a:r>
              <a:t>ВРЕМЯ: 12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 ЭКРАНЕ: фотография-разделитель, номер 01, заголовок про 31 августа и 1 сентября.</a:t>
            </a:r>
          </a:p>
          <a:p/>
          <a:p>
            <a:r>
              <a:t>РЕЧЬ: «Переходим ко второму вопросу повестки. С 31 августа и 1 сентября одновременно вступают в силу несколько документов. Разберём их по датам и по каждой сразу скажем, что делает школа».</a:t>
            </a:r>
          </a:p>
          <a:p/>
          <a:p>
            <a:r>
              <a:t>СВОИМИ СЛОВАМИ: если в вашей школе порядок вопросов повестки другой, замените номер вопроса на слайде.</a:t>
            </a:r>
          </a:p>
          <a:p/>
          <a:p>
            <a:r>
              <a:t>ВРЕМЯ: 1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 ЭКРАНЕ: дата «31 августа» и три пункта про пункт 74, программы обучения, продление правил.</a:t>
            </a:r>
          </a:p>
          <a:p/>
          <a:p>
            <a:r>
              <a:t>РЕЧЬ: «С 31 августа 2026 года действуют изменения в Правилах обучения по охране труда № 2464. Постановление Правительства от 30.06.2026 № 805 вносит тридцать четыре поправки, пункт 74 прежних Правил утратил силу. Ссылки на этот пункт убираются из приказов и положений школы по охране труда. Программы обучения, состав комиссии по проверке знаний и формы протоколов приводятся в соответствие с обновлённой редакцией. Правила продлены до 1 сентября 2032 года, обучение можно планировать на несколько лет вперёд».</a:t>
            </a:r>
          </a:p>
          <a:p/>
          <a:p>
            <a:r>
              <a:t>СВОИМИ СЛОВАМИ: назовите фамилию ответственного за охрану труда и срок со слайда.</a:t>
            </a:r>
          </a:p>
          <a:p/>
          <a:p>
            <a:r>
              <a:t>ВРЕМЯ: 4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 ЭКРАНЕ: дата «1 сентября» и три пункта про санитарные правила, статью 29, порядок аттестации.</a:t>
            </a:r>
          </a:p>
          <a:p/>
          <a:p>
            <a:r>
              <a:t>РЕЧЬ: «В один день, 1 сентября 2026 года, вступают новые санитарные правила СП 2.4.2.4283-26 и СанПиН 2.3/2.4.4282-26. Прежние документы СП 2.4.3648-20 и СанПиН 2.3/2.4.3590-20 утратили силу, ссылки на них в локальных актах заменяются новыми номерами. Также с 1 сентября меняется часть 2 статьи 29 закона об образовании — раздел сайта школы «Сведения об образовательной организации» приводится в соответствие с новой редакцией. Меняется пункт 8 Порядка аттестации девятых классов, об этом сообщаем заместителю по учебной работе и классным руководителям девятых классов. Новые санитарные правила действуют до 1 сентября 2032 года».</a:t>
            </a:r>
          </a:p>
          <a:p/>
          <a:p>
            <a:r>
              <a:t>СВОИМИ СЛОВАМИ: назовите фамилию ответственного за сайт школы и за информирование классных руководителей девятых классов.</a:t>
            </a:r>
          </a:p>
          <a:p/>
          <a:p>
            <a:r>
              <a:t>ВРЕМЯ: 4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 ЭКРАНЕ: таблица трёх дат — что происходит и что делает школа.</a:t>
            </a:r>
          </a:p>
          <a:p/>
          <a:p>
            <a:r>
              <a:t>РЕЧЬ: «На экране сводная таблица трёх дат, которые мы только что разобрали: что происходит и что делает школа по каждой строке. К ней можно вернуться после педсовета при подготовке приказов».</a:t>
            </a:r>
          </a:p>
          <a:p/>
          <a:p>
            <a:r>
              <a:t>СВОИМИ СЛОВАМИ: не требуется, таблица повторяет уже сказанное.</a:t>
            </a:r>
          </a:p>
          <a:p/>
          <a:p>
            <a:r>
              <a:t>ВРЕМЯ: 2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 ЭКРАНЕ: шесть плиток с практическими требованиями санитарных правил.</a:t>
            </a:r>
          </a:p>
          <a:p/>
          <a:p>
            <a:r>
              <a:t>РЕЧЬ: «По новым санитарным правилам меняется несколько практических моментов в работе учителя. Допуск после болезни — при наличии медицинского заключения, формулировка сохранена, изменился номер пункта. От экрана телевизора до ближайшего места просмотра — не менее двух метров. Наушники — не более часа непрерывно, громкость не выше шестидесяти процентов от максимальной. Клавиатуру и мышь дезинфицируют ежедневно, включая сенсорный экран. Освещённость в учебных помещениях для детей старше семи лет — не менее трёхсот люкс. По питанию суточная проба берётся от каждой партии».</a:t>
            </a:r>
          </a:p>
          <a:p/>
          <a:p>
            <a:r>
              <a:t>СВОИМИ СЛОВАМИ: передайте эту плитку ответственному за питание и заместителю по АХЧ для контроля.</a:t>
            </a:r>
          </a:p>
          <a:p/>
          <a:p>
            <a:r>
              <a:t>ВРЕМЯ: 2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 ЭКРАНЕ: три новшества приказа № 316 — телефоны, оценка поведения, реакция на уроке.</a:t>
            </a:r>
          </a:p>
          <a:p/>
          <a:p>
            <a:r>
              <a:t>РЕЧЬ: «Приказ № 316 действует один год, с 1 сентября 2026 по 1 сентября 2027 года, и вводит три новшества на каждом уроке. Первое — средства связи на учебных занятиях использовать нельзя, исключение — угроза жизни или здоровью. Второе — появляется оценка поведения обучающихся, порядок школа устанавливает своим локальным актом. Третье — при нарушении учитель указывает на необходимость соблюдать правила, при повторном нарушении действует по установленному порядку. Правила внутреннего распорядка обучающихся приводятся в соответствие с этим приказом к 1 сентября 2026 года».</a:t>
            </a:r>
          </a:p>
          <a:p/>
          <a:p>
            <a:r>
              <a:t>СВОИМИ СЛОВАМИ: назовите фамилию ответственного за правила внутреннего распорядка обучающихся.</a:t>
            </a:r>
          </a:p>
          <a:p/>
          <a:p>
            <a:r>
              <a:t>ВРЕМЯ: 2 мин.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Relationship Id="rId3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Relationship Id="rId3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Relationship Id="rId3" Type="http://schemas.openxmlformats.org/officeDocument/2006/relationships/notesSlide" Target="../notesSlides/notesSlide23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vgustovskiy-pedsovet-202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gradFill rotWithShape="1">
            <a:gsLst>
              <a:gs pos="0">
                <a:srgbClr val="5A121E">
                  <a:alpha val="95000"/>
                </a:srgbClr>
              </a:gs>
              <a:gs pos="62000">
                <a:srgbClr val="5A121E">
                  <a:alpha val="75000"/>
                </a:srgbClr>
              </a:gs>
              <a:gs pos="100000">
                <a:srgbClr val="5A121E">
                  <a:alpha val="45000"/>
                </a:srgbClr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864000" y="1404000"/>
            <a:ext cx="2160000" cy="50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4000" y="1655999"/>
            <a:ext cx="7920000" cy="36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200" b="1" spc="180">
                <a:solidFill>
                  <a:srgbClr val="FFFFFF"/>
                </a:solidFill>
                <a:latin typeface="Segoe UI"/>
              </a:rPr>
              <a:t>ЗАСЕДАНИЕ ПЕДАГОГИЧЕСКОГО СОВЕТА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2160000"/>
            <a:ext cx="8640000" cy="1944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4000"/>
              </a:lnSpc>
              <a:spcAft>
                <a:spcPts val="200"/>
              </a:spcAft>
            </a:pPr>
            <a:r>
              <a:rPr sz="3400" b="1">
                <a:solidFill>
                  <a:srgbClr val="FFFFFF"/>
                </a:solidFill>
                <a:latin typeface="Georgia"/>
              </a:rPr>
              <a:t>Начало 2026/2027 учебного года:</a:t>
            </a:r>
          </a:p>
          <a:p>
            <a:pPr algn="l">
              <a:lnSpc>
                <a:spcPct val="114000"/>
              </a:lnSpc>
              <a:spcAft>
                <a:spcPts val="200"/>
              </a:spcAft>
            </a:pPr>
            <a:r>
              <a:rPr sz="3400" b="1">
                <a:solidFill>
                  <a:srgbClr val="FFFFFF"/>
                </a:solidFill>
                <a:latin typeface="Georgia"/>
              </a:rPr>
              <a:t>готовность школы, новые требования</a:t>
            </a:r>
          </a:p>
          <a:p>
            <a:pPr algn="l">
              <a:lnSpc>
                <a:spcPct val="114000"/>
              </a:lnSpc>
              <a:spcAft>
                <a:spcPts val="200"/>
              </a:spcAft>
            </a:pPr>
            <a:r>
              <a:rPr sz="3400" b="1">
                <a:solidFill>
                  <a:srgbClr val="FFFFFF"/>
                </a:solidFill>
                <a:latin typeface="Georgia"/>
              </a:rPr>
              <a:t>и меры поддержки учителей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4000" y="4536000"/>
            <a:ext cx="7920000" cy="115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400"/>
              </a:spcAft>
            </a:pPr>
            <a:r>
              <a:rPr sz="1400" b="0">
                <a:solidFill>
                  <a:srgbClr val="F3DDE1"/>
                </a:solidFill>
                <a:latin typeface="Segoe UI"/>
              </a:rPr>
              <a:t>[полное наименование образовательной организации]</a:t>
            </a:r>
          </a:p>
          <a:p>
            <a:pPr algn="l">
              <a:lnSpc>
                <a:spcPct val="122000"/>
              </a:lnSpc>
              <a:spcAft>
                <a:spcPts val="400"/>
              </a:spcAft>
            </a:pPr>
            <a:r>
              <a:rPr sz="1400" b="0">
                <a:solidFill>
                  <a:srgbClr val="F3DDE1"/>
                </a:solidFill>
                <a:latin typeface="Segoe UI"/>
              </a:rPr>
              <a:t>[дата] года, начало в [время], [место проведения]</a:t>
            </a:r>
          </a:p>
          <a:p>
            <a:pPr algn="l">
              <a:lnSpc>
                <a:spcPct val="122000"/>
              </a:lnSpc>
              <a:spcAft>
                <a:spcPts val="400"/>
              </a:spcAft>
            </a:pPr>
            <a:r>
              <a:rPr sz="1400" b="0">
                <a:solidFill>
                  <a:srgbClr val="F3DDE1"/>
                </a:solidFill>
                <a:latin typeface="Segoe UI"/>
              </a:rPr>
              <a:t>Председатель — [должность, Ф.И.О.] · Секретарь — [Ф.И.О.]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FFFFFF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FFFFFF"/>
                </a:solidFill>
                <a:latin typeface="Segoe UI"/>
              </a:rPr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edsovet-slide-korido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gradFill rotWithShape="1">
            <a:gsLst>
              <a:gs pos="0">
                <a:srgbClr val="5A121E">
                  <a:alpha val="92000"/>
                </a:srgbClr>
              </a:gs>
              <a:gs pos="62000">
                <a:srgbClr val="5A121E">
                  <a:alpha val="70399"/>
                </a:srgbClr>
              </a:gs>
              <a:gs pos="100000">
                <a:srgbClr val="5A121E">
                  <a:alpha val="38000"/>
                </a:srgbClr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684000"/>
            <a:ext cx="3600000" cy="216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9600" b="1">
                <a:solidFill>
                  <a:srgbClr val="FFFFFF"/>
                </a:solidFill>
                <a:latin typeface="Georgia"/>
              </a:rPr>
              <a:t>02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3240000"/>
            <a:ext cx="10465200" cy="324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200" b="1" spc="160">
                <a:solidFill>
                  <a:srgbClr val="FFFFFF"/>
                </a:solidFill>
                <a:latin typeface="Segoe UI"/>
              </a:rPr>
              <a:t>ВОПРОС 3 ПОВЕСТКИ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3708000"/>
            <a:ext cx="8280000" cy="180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3800" b="1">
                <a:solidFill>
                  <a:srgbClr val="FFFFFF"/>
                </a:solidFill>
                <a:latin typeface="Georgia"/>
              </a:rPr>
              <a:t>Указ Президента</a:t>
            </a:r>
          </a:p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3800" b="1">
                <a:solidFill>
                  <a:srgbClr val="FFFFFF"/>
                </a:solidFill>
                <a:latin typeface="Georgia"/>
              </a:rPr>
              <a:t>от 20.07.2026 № 498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4000" y="5292000"/>
            <a:ext cx="7920000" cy="108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500"/>
              </a:spcAft>
            </a:pPr>
            <a:r>
              <a:rPr sz="1600" b="0">
                <a:solidFill>
                  <a:srgbClr val="F3DDE1"/>
                </a:solidFill>
                <a:latin typeface="Segoe UI"/>
              </a:rPr>
              <a:t>Гарантии учителю действуют со дня подписания.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FFFFFF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FFFFFF"/>
                </a:solidFill>
                <a:latin typeface="Segoe UI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3200" cy="1008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540000"/>
            <a:ext cx="104652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40">
                <a:solidFill>
                  <a:srgbClr val="8B1E2D"/>
                </a:solidFill>
                <a:latin typeface="Segoe UI"/>
              </a:rPr>
              <a:t>ДЕЙСТВУЕТ С 20 ИЮЛЯ 2026 ГОДА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900000"/>
            <a:ext cx="104652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2700" b="1">
                <a:solidFill>
                  <a:srgbClr val="16181D"/>
                </a:solidFill>
                <a:latin typeface="Georgia"/>
              </a:rPr>
              <a:t>Что указ гарантирует учителю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6B6F76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6B6F76"/>
                </a:solidFill>
                <a:latin typeface="Segoe UI"/>
              </a:rPr>
              <a:t>11</a:t>
            </a:r>
          </a:p>
        </p:txBody>
      </p:sp>
      <p:sp>
        <p:nvSpPr>
          <p:cNvPr id="8" name="Rectangle 7"/>
          <p:cNvSpPr/>
          <p:nvPr/>
        </p:nvSpPr>
        <p:spPr>
          <a:xfrm>
            <a:off x="864000" y="2196000"/>
            <a:ext cx="3356400" cy="1980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64000" y="2196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62000" y="2376000"/>
            <a:ext cx="1080000" cy="3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62000" y="2789999"/>
            <a:ext cx="2960400" cy="50399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500" b="1">
                <a:solidFill>
                  <a:srgbClr val="16181D"/>
                </a:solidFill>
                <a:latin typeface="Segoe UI"/>
              </a:rPr>
              <a:t>Профессиональное развитие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62000" y="3344399"/>
            <a:ext cx="29604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Весь период педагогической деятельности, с методическим сопровождением по профилю.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418400" y="2196000"/>
            <a:ext cx="3356400" cy="1980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418400" y="2196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616400" y="2376000"/>
            <a:ext cx="1080000" cy="3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16400" y="2789999"/>
            <a:ext cx="2960400" cy="50399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500" b="1">
                <a:solidFill>
                  <a:srgbClr val="16181D"/>
                </a:solidFill>
                <a:latin typeface="Segoe UI"/>
              </a:rPr>
              <a:t>Наставничество не менее года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16400" y="3344399"/>
            <a:ext cx="29604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Для тех, кто впервые приступил к педагогической деятельности.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972800" y="2196000"/>
            <a:ext cx="3356400" cy="1980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7972800" y="2196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170800" y="2376000"/>
            <a:ext cx="1080000" cy="3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170800" y="2789999"/>
            <a:ext cx="2960400" cy="50399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500" b="1">
                <a:solidFill>
                  <a:srgbClr val="16181D"/>
                </a:solidFill>
                <a:latin typeface="Segoe UI"/>
              </a:rPr>
              <a:t>Звание «Ветеран труда»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170800" y="3344399"/>
            <a:ext cx="29604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При стаже педагогической работы не менее 25 лет.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64000" y="4374000"/>
            <a:ext cx="3356400" cy="1980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864000" y="4374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1062000" y="4554000"/>
            <a:ext cx="1080000" cy="3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62000" y="4967999"/>
            <a:ext cx="2960400" cy="50399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500" b="1">
                <a:solidFill>
                  <a:srgbClr val="16181D"/>
                </a:solidFill>
                <a:latin typeface="Segoe UI"/>
              </a:rPr>
              <a:t>Музеи и электронные ресурсы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62000" y="5522399"/>
            <a:ext cx="29604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Музеи — не реже раза в месяц. Ресурсы за счёт бюджета — бесплатно.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418400" y="4374000"/>
            <a:ext cx="3356400" cy="1980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4418400" y="4374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4616400" y="4554000"/>
            <a:ext cx="1080000" cy="3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05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616400" y="4967999"/>
            <a:ext cx="2960400" cy="50399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500" b="1">
                <a:solidFill>
                  <a:srgbClr val="16181D"/>
                </a:solidFill>
                <a:latin typeface="Segoe UI"/>
              </a:rPr>
              <a:t>Юридическая помощь бесплатно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616400" y="5522399"/>
            <a:ext cx="29604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По вопросам педагогической деятельности, включая трудовые права.</a:t>
            </a:r>
          </a:p>
        </p:txBody>
      </p:sp>
      <p:sp>
        <p:nvSpPr>
          <p:cNvPr id="33" name="Rectangle 32"/>
          <p:cNvSpPr/>
          <p:nvPr/>
        </p:nvSpPr>
        <p:spPr>
          <a:xfrm>
            <a:off x="7972800" y="4374000"/>
            <a:ext cx="3356400" cy="1980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7972800" y="4374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8170800" y="4554000"/>
            <a:ext cx="1080000" cy="3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06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170800" y="4967999"/>
            <a:ext cx="2960400" cy="50399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500" b="1">
                <a:solidFill>
                  <a:srgbClr val="16181D"/>
                </a:solidFill>
                <a:latin typeface="Segoe UI"/>
              </a:rPr>
              <a:t>Защита жизни и здоровья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170800" y="5522399"/>
            <a:ext cx="29604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От угрозы причинения вреда в связи с педагогической деятельностью.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3200" cy="1008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540000"/>
            <a:ext cx="104652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40">
                <a:solidFill>
                  <a:srgbClr val="8B1E2D"/>
                </a:solidFill>
                <a:latin typeface="Segoe UI"/>
              </a:rPr>
              <a:t>УКАЗ № 498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900000"/>
            <a:ext cx="104652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2700" b="1">
                <a:solidFill>
                  <a:srgbClr val="16181D"/>
                </a:solidFill>
                <a:latin typeface="Georgia"/>
              </a:rPr>
              <a:t>Что обязано сделать Правительство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6B6F76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6B6F76"/>
                </a:solidFill>
                <a:latin typeface="Segoe UI"/>
              </a:rPr>
              <a:t>12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4000" y="2124000"/>
            <a:ext cx="5544000" cy="36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40">
                <a:solidFill>
                  <a:srgbClr val="8B1E2D"/>
                </a:solidFill>
                <a:latin typeface="Segoe UI"/>
              </a:rPr>
              <a:t>СРОК — ШЕСТЬ МЕСЯЦЕВ СО ДНЯ ВСТУПЛЕНИЯ В СИЛУ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4000" y="2484000"/>
            <a:ext cx="55440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5000"/>
              </a:lnSpc>
              <a:spcAft>
                <a:spcPts val="0"/>
              </a:spcAft>
            </a:pPr>
            <a:r>
              <a:rPr sz="3600" b="1">
                <a:solidFill>
                  <a:srgbClr val="16181D"/>
                </a:solidFill>
                <a:latin typeface="Georgia"/>
              </a:rPr>
              <a:t>до 20 января 2027</a:t>
            </a:r>
          </a:p>
        </p:txBody>
      </p:sp>
      <p:sp>
        <p:nvSpPr>
          <p:cNvPr id="10" name="Rectangle 9"/>
          <p:cNvSpPr/>
          <p:nvPr/>
        </p:nvSpPr>
        <p:spPr>
          <a:xfrm>
            <a:off x="864000" y="3837600"/>
            <a:ext cx="93600" cy="936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123200" y="3726000"/>
            <a:ext cx="5284800" cy="503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4000"/>
              </a:lnSpc>
              <a:spcAft>
                <a:spcPts val="600"/>
              </a:spcAft>
            </a:pPr>
            <a:r>
              <a:rPr sz="1500" b="0">
                <a:solidFill>
                  <a:srgbClr val="16181D"/>
                </a:solidFill>
                <a:latin typeface="Segoe UI"/>
              </a:rPr>
              <a:t>Единый образец удостоверения учителя и порядок его выдачи.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64000" y="4464000"/>
            <a:ext cx="93600" cy="936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123200" y="4352400"/>
            <a:ext cx="5284800" cy="503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4000"/>
              </a:lnSpc>
              <a:spcAft>
                <a:spcPts val="600"/>
              </a:spcAft>
            </a:pPr>
            <a:r>
              <a:rPr sz="1500" b="0">
                <a:solidFill>
                  <a:srgbClr val="16181D"/>
                </a:solidFill>
                <a:latin typeface="Segoe UI"/>
              </a:rPr>
              <a:t>Уточнённые требования к режиму рабочего времени и объёму учебной нагрузки.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64000" y="5090400"/>
            <a:ext cx="93600" cy="936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123200" y="4978800"/>
            <a:ext cx="5284800" cy="503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4000"/>
              </a:lnSpc>
              <a:spcAft>
                <a:spcPts val="600"/>
              </a:spcAft>
            </a:pPr>
            <a:r>
              <a:rPr sz="1500" b="0">
                <a:solidFill>
                  <a:srgbClr val="16181D"/>
                </a:solidFill>
                <a:latin typeface="Segoe UI"/>
              </a:rPr>
              <a:t>Изменения в законодательство под перечисленные меры поддержки.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696000" y="2088000"/>
            <a:ext cx="4633200" cy="3456000"/>
          </a:xfrm>
          <a:prstGeom prst="rect">
            <a:avLst/>
          </a:prstGeom>
          <a:solidFill>
            <a:srgbClr val="F8EC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696000" y="2088000"/>
            <a:ext cx="57600" cy="34560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948000" y="2304000"/>
            <a:ext cx="3744000" cy="36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40">
                <a:solidFill>
                  <a:srgbClr val="8B1E2D"/>
                </a:solidFill>
                <a:latin typeface="Segoe UI"/>
              </a:rPr>
              <a:t>ЧТО ЭТО ЗНАЧИТ СЕЙЧАС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948000" y="2700000"/>
            <a:ext cx="3744000" cy="2664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4000"/>
              </a:lnSpc>
              <a:spcAft>
                <a:spcPts val="1000"/>
              </a:spcAft>
            </a:pPr>
            <a:r>
              <a:rPr sz="1400" b="0">
                <a:solidFill>
                  <a:srgbClr val="16181D"/>
                </a:solidFill>
                <a:latin typeface="Segoe UI"/>
              </a:rPr>
              <a:t>Даты выдачи удостоверения и новых правил нагрузки пока нет ни в одном акте.</a:t>
            </a:r>
          </a:p>
          <a:p>
            <a:pPr algn="l">
              <a:lnSpc>
                <a:spcPct val="124000"/>
              </a:lnSpc>
              <a:spcAft>
                <a:spcPts val="1000"/>
              </a:spcAft>
            </a:pPr>
            <a:r>
              <a:rPr sz="1400" b="0">
                <a:solidFill>
                  <a:srgbClr val="16181D"/>
                </a:solidFill>
                <a:latin typeface="Segoe UI"/>
              </a:rPr>
              <a:t>Меры поддержки, действующие в регионе, снижать нельзя: это записано в самом указе.</a:t>
            </a:r>
          </a:p>
          <a:p>
            <a:pPr algn="l">
              <a:lnSpc>
                <a:spcPct val="124000"/>
              </a:lnSpc>
              <a:spcAft>
                <a:spcPts val="1000"/>
              </a:spcAft>
            </a:pPr>
            <a:r>
              <a:rPr sz="1400" b="0">
                <a:solidFill>
                  <a:srgbClr val="16181D"/>
                </a:solidFill>
                <a:latin typeface="Segoe UI"/>
              </a:rPr>
              <a:t>Первоочередной приём детей учителей в детский сад — рекомендация субъектам Российской Федерации, а не обязанность школы.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3200" cy="1008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540000"/>
            <a:ext cx="104652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40">
                <a:solidFill>
                  <a:srgbClr val="8B1E2D"/>
                </a:solidFill>
                <a:latin typeface="Segoe UI"/>
              </a:rPr>
              <a:t>ВОПРОС 3 ПОВЕСТКИ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900000"/>
            <a:ext cx="104652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2700" b="1">
                <a:solidFill>
                  <a:srgbClr val="16181D"/>
                </a:solidFill>
                <a:latin typeface="Georgia"/>
              </a:rPr>
              <a:t>Что школа делает по указу № 498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6B6F76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6B6F76"/>
                </a:solidFill>
                <a:latin typeface="Segoe UI"/>
              </a:rPr>
              <a:t>13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864000" y="2232000"/>
          <a:ext cx="10465200" cy="154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41904"/>
                <a:gridCol w="2720952"/>
                <a:gridCol w="2302344"/>
              </a:tblGrid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1">
                          <a:solidFill>
                            <a:srgbClr val="FFFFFF"/>
                          </a:solidFill>
                          <a:latin typeface="Segoe UI"/>
                        </a:rPr>
                        <a:t>Действие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1">
                          <a:solidFill>
                            <a:srgbClr val="FFFFFF"/>
                          </a:solidFill>
                          <a:latin typeface="Segoe UI"/>
                        </a:rPr>
                        <a:t>Исполнитель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1">
                          <a:solidFill>
                            <a:srgbClr val="FFFFFF"/>
                          </a:solidFill>
                          <a:latin typeface="Segoe UI"/>
                        </a:rPr>
                        <a:t>Срок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Ознакомить каждого педагогического работника с полным перечнем гарантий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Директор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1 сентября 2026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Назначить ответственного за информирование о мерах поддержки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Директор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1 сентября 2026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Закрепить наставников за впервые приступающими к работе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[должность, Ф.И.О.]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5 сентября 2026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Составить список работников со стажем 25 лет и более и уведомить их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Специалист по кадрам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15 сентября 2026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864000" y="4464000"/>
            <a:ext cx="10465200" cy="864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4000"/>
              </a:lnSpc>
              <a:spcAft>
                <a:spcPts val="600"/>
              </a:spcAft>
            </a:pPr>
            <a:r>
              <a:rPr sz="1300" b="0">
                <a:solidFill>
                  <a:srgbClr val="6B6F76"/>
                </a:solidFill>
                <a:latin typeface="Segoe UI"/>
              </a:rPr>
              <a:t>Подтверждение исполнения: лист ознакомления с подписью каждого работника, приказ о назначении ответственного, приказ о закреплении наставников, утверждённый список работников со стажем.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edsovet-dokumentacionnaya-nagruzk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gradFill rotWithShape="1">
            <a:gsLst>
              <a:gs pos="0">
                <a:srgbClr val="5A121E">
                  <a:alpha val="92000"/>
                </a:srgbClr>
              </a:gs>
              <a:gs pos="62000">
                <a:srgbClr val="5A121E">
                  <a:alpha val="70399"/>
                </a:srgbClr>
              </a:gs>
              <a:gs pos="100000">
                <a:srgbClr val="5A121E">
                  <a:alpha val="38000"/>
                </a:srgbClr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684000"/>
            <a:ext cx="3600000" cy="216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9600" b="1">
                <a:solidFill>
                  <a:srgbClr val="FFFFFF"/>
                </a:solidFill>
                <a:latin typeface="Georgia"/>
              </a:rPr>
              <a:t>03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3240000"/>
            <a:ext cx="10465200" cy="324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200" b="1" spc="160">
                <a:solidFill>
                  <a:srgbClr val="FFFFFF"/>
                </a:solidFill>
                <a:latin typeface="Segoe UI"/>
              </a:rPr>
              <a:t>ВОПРОС 4 ПОВЕСТКИ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3708000"/>
            <a:ext cx="8280000" cy="180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3800" b="1">
                <a:solidFill>
                  <a:srgbClr val="FFFFFF"/>
                </a:solidFill>
                <a:latin typeface="Georgia"/>
              </a:rPr>
              <a:t>Наставничество</a:t>
            </a:r>
          </a:p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3800" b="1">
                <a:solidFill>
                  <a:srgbClr val="FFFFFF"/>
                </a:solidFill>
                <a:latin typeface="Georgia"/>
              </a:rPr>
              <a:t>в 2026/2027 учебном году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4000" y="5292000"/>
            <a:ext cx="7920000" cy="108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500"/>
              </a:spcAft>
            </a:pPr>
            <a:r>
              <a:rPr sz="1600" b="0">
                <a:solidFill>
                  <a:srgbClr val="F3DDE1"/>
                </a:solidFill>
                <a:latin typeface="Segoe UI"/>
              </a:rPr>
              <a:t>Кто закреплён, за кем и на какой срок.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FFFFFF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FFFFFF"/>
                </a:solidFill>
                <a:latin typeface="Segoe UI"/>
              </a:rP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3200" cy="1008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540000"/>
            <a:ext cx="104652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40">
                <a:solidFill>
                  <a:srgbClr val="8B1E2D"/>
                </a:solidFill>
                <a:latin typeface="Segoe UI"/>
              </a:rPr>
              <a:t>ВОПРОС 4 ПОВЕСТКИ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900000"/>
            <a:ext cx="104652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2700" b="1">
                <a:solidFill>
                  <a:srgbClr val="16181D"/>
                </a:solidFill>
                <a:latin typeface="Georgia"/>
              </a:rPr>
              <a:t>Наставники и наставляемые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6B6F76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6B6F76"/>
                </a:solidFill>
                <a:latin typeface="Segoe UI"/>
              </a:rPr>
              <a:t>15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864000" y="2196000"/>
          <a:ext cx="10465200" cy="154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9560"/>
                <a:gridCol w="2302344"/>
                <a:gridCol w="3139560"/>
                <a:gridCol w="1883736"/>
              </a:tblGrid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1">
                          <a:solidFill>
                            <a:srgbClr val="FFFFFF"/>
                          </a:solidFill>
                          <a:latin typeface="Segoe UI"/>
                        </a:rPr>
                        <a:t>Наставляемый (Ф.И.О.)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1">
                          <a:solidFill>
                            <a:srgbClr val="FFFFFF"/>
                          </a:solidFill>
                          <a:latin typeface="Segoe UI"/>
                        </a:rPr>
                        <a:t>Предмет, класс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1">
                          <a:solidFill>
                            <a:srgbClr val="FFFFFF"/>
                          </a:solidFill>
                          <a:latin typeface="Segoe UI"/>
                        </a:rPr>
                        <a:t>Наставник (Ф.И.О.)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1">
                          <a:solidFill>
                            <a:srgbClr val="FFFFFF"/>
                          </a:solidFill>
                          <a:latin typeface="Segoe UI"/>
                        </a:rPr>
                        <a:t>Срок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[Ф.И.О.]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[предмет]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[Ф.И.О.]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не менее года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[Ф.И.О.]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[предмет]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[Ф.И.О.]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не менее года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[Ф.И.О.]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[предмет]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[Ф.И.О.]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не менее года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[Ф.И.О.]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[предмет]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[Ф.И.О.]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не менее года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864000" y="4104000"/>
            <a:ext cx="10465200" cy="36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40">
                <a:solidFill>
                  <a:srgbClr val="8B1E2D"/>
                </a:solidFill>
                <a:latin typeface="Segoe UI"/>
              </a:rPr>
              <a:t>КАК ЭТО ОФОРМЛЯЕТСЯ</a:t>
            </a:r>
          </a:p>
        </p:txBody>
      </p:sp>
      <p:sp>
        <p:nvSpPr>
          <p:cNvPr id="10" name="Rectangle 9"/>
          <p:cNvSpPr/>
          <p:nvPr/>
        </p:nvSpPr>
        <p:spPr>
          <a:xfrm>
            <a:off x="864000" y="4521600"/>
            <a:ext cx="93600" cy="936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123200" y="4410000"/>
            <a:ext cx="10206000" cy="503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4000"/>
              </a:lnSpc>
              <a:spcAft>
                <a:spcPts val="600"/>
              </a:spcAft>
            </a:pPr>
            <a:r>
              <a:rPr sz="1300" b="0">
                <a:solidFill>
                  <a:srgbClr val="16181D"/>
                </a:solidFill>
                <a:latin typeface="Segoe UI"/>
              </a:rPr>
              <a:t>Приказ о закреплении наставника: срок не менее одного года со дня начала педагогической деятельности, а не со дня приказа.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64000" y="5148000"/>
            <a:ext cx="93600" cy="936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123200" y="5036400"/>
            <a:ext cx="10206000" cy="503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4000"/>
              </a:lnSpc>
              <a:spcAft>
                <a:spcPts val="600"/>
              </a:spcAft>
            </a:pPr>
            <a:r>
              <a:rPr sz="1300" b="0">
                <a:solidFill>
                  <a:srgbClr val="16181D"/>
                </a:solidFill>
                <a:latin typeface="Segoe UI"/>
              </a:rPr>
              <a:t>План работы наставника с наставляемым, подписанный обоими.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64000" y="5551200"/>
            <a:ext cx="93600" cy="936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123200" y="5439600"/>
            <a:ext cx="10206000" cy="503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4000"/>
              </a:lnSpc>
              <a:spcAft>
                <a:spcPts val="600"/>
              </a:spcAft>
            </a:pPr>
            <a:r>
              <a:rPr sz="1300" b="0">
                <a:solidFill>
                  <a:srgbClr val="16181D"/>
                </a:solidFill>
                <a:latin typeface="Segoe UI"/>
              </a:rPr>
              <a:t>Содержание, объём работы наставника и доплата — соглашением сторон по статье 351.8 Трудового кодекса; о досрочной отмене поручения предупреждают не позднее чем за три рабочих дня.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vgustovskiy-pedsovet-202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gradFill rotWithShape="1">
            <a:gsLst>
              <a:gs pos="0">
                <a:srgbClr val="5A121E">
                  <a:alpha val="92000"/>
                </a:srgbClr>
              </a:gs>
              <a:gs pos="62000">
                <a:srgbClr val="5A121E">
                  <a:alpha val="70399"/>
                </a:srgbClr>
              </a:gs>
              <a:gs pos="100000">
                <a:srgbClr val="5A121E">
                  <a:alpha val="38000"/>
                </a:srgbClr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684000"/>
            <a:ext cx="3600000" cy="216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9600" b="1">
                <a:solidFill>
                  <a:srgbClr val="FFFFFF"/>
                </a:solidFill>
                <a:latin typeface="Georgia"/>
              </a:rPr>
              <a:t>04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3240000"/>
            <a:ext cx="10465200" cy="324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200" b="1" spc="160">
                <a:solidFill>
                  <a:srgbClr val="FFFFFF"/>
                </a:solidFill>
                <a:latin typeface="Segoe UI"/>
              </a:rPr>
              <a:t>ВОПРОС 5 ПОВЕСТКИ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3708000"/>
            <a:ext cx="8280000" cy="180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3800" b="1">
                <a:solidFill>
                  <a:srgbClr val="FFFFFF"/>
                </a:solidFill>
                <a:latin typeface="Georgia"/>
              </a:rPr>
              <a:t>Проект решения</a:t>
            </a:r>
          </a:p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3800" b="1">
                <a:solidFill>
                  <a:srgbClr val="FFFFFF"/>
                </a:solidFill>
                <a:latin typeface="Georgia"/>
              </a:rPr>
              <a:t>педагогического совета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4000" y="5292000"/>
            <a:ext cx="7920000" cy="108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500"/>
              </a:spcAft>
            </a:pPr>
            <a:r>
              <a:rPr sz="1600" b="0">
                <a:solidFill>
                  <a:srgbClr val="F3DDE1"/>
                </a:solidFill>
                <a:latin typeface="Segoe UI"/>
              </a:rPr>
              <a:t>Тринадцать пунктов. Голосование по решению в целом.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FFFFFF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FFFFFF"/>
                </a:solidFill>
                <a:latin typeface="Segoe UI"/>
              </a:rPr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3200" cy="1008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540000"/>
            <a:ext cx="104652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40">
                <a:solidFill>
                  <a:srgbClr val="8B1E2D"/>
                </a:solidFill>
                <a:latin typeface="Segoe UI"/>
              </a:rPr>
              <a:t>ПРОЕКТ РЕШЕНИЯ, ПУНКТЫ 1–4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900000"/>
            <a:ext cx="104652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2700" b="1">
                <a:solidFill>
                  <a:srgbClr val="16181D"/>
                </a:solidFill>
                <a:latin typeface="Georgia"/>
              </a:rPr>
              <a:t>Локальные акты и информационная открытость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6B6F76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6B6F76"/>
                </a:solidFill>
                <a:latin typeface="Segoe UI"/>
              </a:rPr>
              <a:t>17</a:t>
            </a:r>
          </a:p>
        </p:txBody>
      </p:sp>
      <p:sp>
        <p:nvSpPr>
          <p:cNvPr id="8" name="Rectangle 7"/>
          <p:cNvSpPr/>
          <p:nvPr/>
        </p:nvSpPr>
        <p:spPr>
          <a:xfrm>
            <a:off x="864000" y="2196000"/>
            <a:ext cx="5106600" cy="1620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64000" y="2196000"/>
            <a:ext cx="51066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80000" y="2358000"/>
            <a:ext cx="576000" cy="43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200" b="1">
                <a:solidFill>
                  <a:srgbClr val="8B1E2D"/>
                </a:solidFill>
                <a:latin typeface="Georgia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48000" y="2376000"/>
            <a:ext cx="4170600" cy="75599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400" b="1">
                <a:solidFill>
                  <a:srgbClr val="16181D"/>
                </a:solidFill>
                <a:latin typeface="Segoe UI"/>
              </a:rPr>
              <a:t>Привести локальные акты об обучении по охране труда в соответствие с постановлением № 805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48000" y="3139200"/>
            <a:ext cx="4170600" cy="64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3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Исполнитель: [должность, Ф.И.О.]</a:t>
            </a:r>
          </a:p>
          <a:p>
            <a:pPr algn="l">
              <a:lnSpc>
                <a:spcPct val="120000"/>
              </a:lnSpc>
              <a:spcAft>
                <a:spcPts val="3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Срок: 31 августа 2026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222599" y="2196000"/>
            <a:ext cx="5106600" cy="1620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6222599" y="2196000"/>
            <a:ext cx="51066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38599" y="2358000"/>
            <a:ext cx="576000" cy="43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200" b="1">
                <a:solidFill>
                  <a:srgbClr val="8B1E2D"/>
                </a:solidFill>
                <a:latin typeface="Georgia"/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906599" y="2376000"/>
            <a:ext cx="4170600" cy="75599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400" b="1">
                <a:solidFill>
                  <a:srgbClr val="16181D"/>
                </a:solidFill>
                <a:latin typeface="Segoe UI"/>
              </a:rPr>
              <a:t>Заменить в локальных актах ссылки на утратившие силу санитарные правила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906599" y="3139200"/>
            <a:ext cx="4170600" cy="64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3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Исполнитель: [должность, Ф.И.О.]</a:t>
            </a:r>
          </a:p>
          <a:p>
            <a:pPr algn="l">
              <a:lnSpc>
                <a:spcPct val="120000"/>
              </a:lnSpc>
              <a:spcAft>
                <a:spcPts val="3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Срок: 1 сентября 2026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64000" y="3996000"/>
            <a:ext cx="5106600" cy="1620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864000" y="3996000"/>
            <a:ext cx="51066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80000" y="4158000"/>
            <a:ext cx="576000" cy="43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200" b="1">
                <a:solidFill>
                  <a:srgbClr val="8B1E2D"/>
                </a:solidFill>
                <a:latin typeface="Georgia"/>
              </a:rPr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548000" y="4176000"/>
            <a:ext cx="4170600" cy="75599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400" b="1">
                <a:solidFill>
                  <a:srgbClr val="16181D"/>
                </a:solidFill>
                <a:latin typeface="Segoe UI"/>
              </a:rPr>
              <a:t>Актуализировать раздел сайта «Сведения об образовательной организации»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548000" y="4939200"/>
            <a:ext cx="4170600" cy="64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3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Исполнитель: [должность, Ф.И.О.]</a:t>
            </a:r>
          </a:p>
          <a:p>
            <a:pPr algn="l">
              <a:lnSpc>
                <a:spcPct val="120000"/>
              </a:lnSpc>
              <a:spcAft>
                <a:spcPts val="3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Срок: 1 сентября 2026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222599" y="3996000"/>
            <a:ext cx="5106600" cy="1620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6222599" y="3996000"/>
            <a:ext cx="51066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438599" y="4158000"/>
            <a:ext cx="576000" cy="43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200" b="1">
                <a:solidFill>
                  <a:srgbClr val="8B1E2D"/>
                </a:solidFill>
                <a:latin typeface="Georgia"/>
              </a:rPr>
              <a:t>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906599" y="4176000"/>
            <a:ext cx="4170600" cy="50399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400" b="1">
                <a:solidFill>
                  <a:srgbClr val="16181D"/>
                </a:solidFill>
                <a:latin typeface="Segoe UI"/>
              </a:rPr>
              <a:t>Довести до педагогических работников гарантии по указу № 498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906599" y="4708800"/>
            <a:ext cx="4170600" cy="64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3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Исполнитель: Директор</a:t>
            </a:r>
          </a:p>
          <a:p>
            <a:pPr algn="l">
              <a:lnSpc>
                <a:spcPct val="120000"/>
              </a:lnSpc>
              <a:spcAft>
                <a:spcPts val="3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Срок: 1 сентября 2026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3200" cy="1008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540000"/>
            <a:ext cx="104652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40">
                <a:solidFill>
                  <a:srgbClr val="8B1E2D"/>
                </a:solidFill>
                <a:latin typeface="Segoe UI"/>
              </a:rPr>
              <a:t>ПРОЕКТ РЕШЕНИЯ, ПУНКТЫ 5–8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900000"/>
            <a:ext cx="104652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2700" b="1">
                <a:solidFill>
                  <a:srgbClr val="16181D"/>
                </a:solidFill>
                <a:latin typeface="Georgia"/>
              </a:rPr>
              <a:t>Меры поддержки и охрана труда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6B6F76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6B6F76"/>
                </a:solidFill>
                <a:latin typeface="Segoe UI"/>
              </a:rPr>
              <a:t>18</a:t>
            </a:r>
          </a:p>
        </p:txBody>
      </p:sp>
      <p:sp>
        <p:nvSpPr>
          <p:cNvPr id="8" name="Rectangle 7"/>
          <p:cNvSpPr/>
          <p:nvPr/>
        </p:nvSpPr>
        <p:spPr>
          <a:xfrm>
            <a:off x="864000" y="2196000"/>
            <a:ext cx="5106600" cy="1620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64000" y="2196000"/>
            <a:ext cx="51066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80000" y="2358000"/>
            <a:ext cx="576000" cy="43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200" b="1">
                <a:solidFill>
                  <a:srgbClr val="8B1E2D"/>
                </a:solidFill>
                <a:latin typeface="Georgia"/>
              </a:rPr>
              <a:t>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48000" y="2376000"/>
            <a:ext cx="4170600" cy="75599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400" b="1">
                <a:solidFill>
                  <a:srgbClr val="16181D"/>
                </a:solidFill>
                <a:latin typeface="Segoe UI"/>
              </a:rPr>
              <a:t>Назначить ответственного за информирование работников о мерах поддержки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48000" y="3139200"/>
            <a:ext cx="4170600" cy="64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3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Исполнитель: Директор</a:t>
            </a:r>
          </a:p>
          <a:p>
            <a:pPr algn="l">
              <a:lnSpc>
                <a:spcPct val="120000"/>
              </a:lnSpc>
              <a:spcAft>
                <a:spcPts val="3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Срок: 1 сентября 2026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222599" y="2196000"/>
            <a:ext cx="5106600" cy="1620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6222599" y="2196000"/>
            <a:ext cx="51066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38599" y="2358000"/>
            <a:ext cx="576000" cy="43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200" b="1">
                <a:solidFill>
                  <a:srgbClr val="8B1E2D"/>
                </a:solidFill>
                <a:latin typeface="Georgia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906599" y="2376000"/>
            <a:ext cx="4170600" cy="75599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400" b="1">
                <a:solidFill>
                  <a:srgbClr val="16181D"/>
                </a:solidFill>
                <a:latin typeface="Segoe UI"/>
              </a:rPr>
              <a:t>Закрепить наставников за учителями, впервые приступающими к работе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906599" y="3139200"/>
            <a:ext cx="4170600" cy="64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3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Исполнитель: [должность, Ф.И.О.]</a:t>
            </a:r>
          </a:p>
          <a:p>
            <a:pPr algn="l">
              <a:lnSpc>
                <a:spcPct val="120000"/>
              </a:lnSpc>
              <a:spcAft>
                <a:spcPts val="3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Срок: 5 сентября 2026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64000" y="3996000"/>
            <a:ext cx="5106600" cy="1620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864000" y="3996000"/>
            <a:ext cx="51066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80000" y="4158000"/>
            <a:ext cx="576000" cy="43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200" b="1">
                <a:solidFill>
                  <a:srgbClr val="8B1E2D"/>
                </a:solidFill>
                <a:latin typeface="Georgia"/>
              </a:rPr>
              <a:t>7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548000" y="4176000"/>
            <a:ext cx="4170600" cy="50399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400" b="1">
                <a:solidFill>
                  <a:srgbClr val="16181D"/>
                </a:solidFill>
                <a:latin typeface="Segoe UI"/>
              </a:rPr>
              <a:t>Организовать учёт стажа для присвоения звания «Ветеран труда»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548000" y="4708800"/>
            <a:ext cx="4170600" cy="64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3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Исполнитель: Специалист по кадрам</a:t>
            </a:r>
          </a:p>
          <a:p>
            <a:pPr algn="l">
              <a:lnSpc>
                <a:spcPct val="120000"/>
              </a:lnSpc>
              <a:spcAft>
                <a:spcPts val="3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Срок: 15 сентября 2026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222599" y="3996000"/>
            <a:ext cx="5106600" cy="1620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6222599" y="3996000"/>
            <a:ext cx="51066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438599" y="4158000"/>
            <a:ext cx="576000" cy="43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200" b="1">
                <a:solidFill>
                  <a:srgbClr val="8B1E2D"/>
                </a:solidFill>
                <a:latin typeface="Georgia"/>
              </a:rPr>
              <a:t>8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906599" y="4176000"/>
            <a:ext cx="4170600" cy="75599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400" b="1">
                <a:solidFill>
                  <a:srgbClr val="16181D"/>
                </a:solidFill>
                <a:latin typeface="Segoe UI"/>
              </a:rPr>
              <a:t>Пересмотреть состав комиссии по проверке знаний требований охраны труда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906599" y="4939200"/>
            <a:ext cx="4170600" cy="64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3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Исполнитель: Специалист по охране труда</a:t>
            </a:r>
          </a:p>
          <a:p>
            <a:pPr algn="l">
              <a:lnSpc>
                <a:spcPct val="120000"/>
              </a:lnSpc>
              <a:spcAft>
                <a:spcPts val="3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Срок: 31 августа 2026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3200" cy="1008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540000"/>
            <a:ext cx="104652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40">
                <a:solidFill>
                  <a:srgbClr val="8B1E2D"/>
                </a:solidFill>
                <a:latin typeface="Segoe UI"/>
              </a:rPr>
              <a:t>ПРОЕКТ РЕШЕНИЯ, ПУНКТЫ 9–12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900000"/>
            <a:ext cx="104652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2700" b="1">
                <a:solidFill>
                  <a:srgbClr val="16181D"/>
                </a:solidFill>
                <a:latin typeface="Georgia"/>
              </a:rPr>
              <a:t>Дисциплина, аттестация, контроль сроков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6B6F76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6B6F76"/>
                </a:solidFill>
                <a:latin typeface="Segoe UI"/>
              </a:rPr>
              <a:t>19</a:t>
            </a:r>
          </a:p>
        </p:txBody>
      </p:sp>
      <p:sp>
        <p:nvSpPr>
          <p:cNvPr id="8" name="Rectangle 7"/>
          <p:cNvSpPr/>
          <p:nvPr/>
        </p:nvSpPr>
        <p:spPr>
          <a:xfrm>
            <a:off x="864000" y="2196000"/>
            <a:ext cx="5106600" cy="1620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64000" y="2196000"/>
            <a:ext cx="51066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80000" y="2358000"/>
            <a:ext cx="576000" cy="43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200" b="1">
                <a:solidFill>
                  <a:srgbClr val="8B1E2D"/>
                </a:solidFill>
                <a:latin typeface="Georgia"/>
              </a:rPr>
              <a:t>9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48000" y="2376000"/>
            <a:ext cx="4170600" cy="75599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400" b="1">
                <a:solidFill>
                  <a:srgbClr val="16181D"/>
                </a:solidFill>
                <a:latin typeface="Segoe UI"/>
              </a:rPr>
              <a:t>Актуализировать правила внутреннего распорядка обучающихся в части средств связи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48000" y="3139200"/>
            <a:ext cx="4170600" cy="64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3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Исполнитель: [должность, Ф.И.О.]</a:t>
            </a:r>
          </a:p>
          <a:p>
            <a:pPr algn="l">
              <a:lnSpc>
                <a:spcPct val="120000"/>
              </a:lnSpc>
              <a:spcAft>
                <a:spcPts val="3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Срок: 1 сентября 2026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222599" y="2196000"/>
            <a:ext cx="5106600" cy="1620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6222599" y="2196000"/>
            <a:ext cx="51066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38599" y="2358000"/>
            <a:ext cx="576000" cy="43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200" b="1">
                <a:solidFill>
                  <a:srgbClr val="8B1E2D"/>
                </a:solidFill>
                <a:latin typeface="Georgia"/>
              </a:rPr>
              <a:t>10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906599" y="2376000"/>
            <a:ext cx="4170600" cy="75599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400" b="1">
                <a:solidFill>
                  <a:srgbClr val="16181D"/>
                </a:solidFill>
                <a:latin typeface="Segoe UI"/>
              </a:rPr>
              <a:t>Довести до классных руководителей 9-х классов изменения порядка аттестации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906599" y="3139200"/>
            <a:ext cx="4170600" cy="64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3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Исполнитель: [должность, Ф.И.О.]</a:t>
            </a:r>
          </a:p>
          <a:p>
            <a:pPr algn="l">
              <a:lnSpc>
                <a:spcPct val="120000"/>
              </a:lnSpc>
              <a:spcAft>
                <a:spcPts val="3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Срок: 1 октября 2026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64000" y="3996000"/>
            <a:ext cx="5106600" cy="1620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864000" y="3996000"/>
            <a:ext cx="51066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80000" y="4158000"/>
            <a:ext cx="576000" cy="43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200" b="1">
                <a:solidFill>
                  <a:srgbClr val="8B1E2D"/>
                </a:solidFill>
                <a:latin typeface="Georgia"/>
              </a:rPr>
              <a:t>11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548000" y="4176000"/>
            <a:ext cx="4170600" cy="75599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400" b="1">
                <a:solidFill>
                  <a:srgbClr val="16181D"/>
                </a:solidFill>
                <a:latin typeface="Segoe UI"/>
              </a:rPr>
              <a:t>Включить в план внутришкольного контроля проверку сроков действия актов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548000" y="4939200"/>
            <a:ext cx="4170600" cy="64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3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Исполнитель: [должность, Ф.И.О.]</a:t>
            </a:r>
          </a:p>
          <a:p>
            <a:pPr algn="l">
              <a:lnSpc>
                <a:spcPct val="120000"/>
              </a:lnSpc>
              <a:spcAft>
                <a:spcPts val="3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Срок: 1 октября 2026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222599" y="3996000"/>
            <a:ext cx="5106600" cy="1620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6222599" y="3996000"/>
            <a:ext cx="51066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438599" y="4158000"/>
            <a:ext cx="576000" cy="43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200" b="1">
                <a:solidFill>
                  <a:srgbClr val="8B1E2D"/>
                </a:solidFill>
                <a:latin typeface="Georgia"/>
              </a:rPr>
              <a:t>12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906599" y="4176000"/>
            <a:ext cx="4170600" cy="75599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400" b="1">
                <a:solidFill>
                  <a:srgbClr val="16181D"/>
                </a:solidFill>
                <a:latin typeface="Segoe UI"/>
              </a:rPr>
              <a:t>Передать в кадровую службу сведения о применённых мерах поддержки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906599" y="4939200"/>
            <a:ext cx="4170600" cy="64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3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Исполнитель: [должность, Ф.И.О.]</a:t>
            </a:r>
          </a:p>
          <a:p>
            <a:pPr algn="l">
              <a:lnSpc>
                <a:spcPct val="120000"/>
              </a:lnSpc>
              <a:spcAft>
                <a:spcPts val="3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Срок: 1 октября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3200" cy="1008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540000"/>
            <a:ext cx="104652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40">
                <a:solidFill>
                  <a:srgbClr val="8B1E2D"/>
                </a:solidFill>
                <a:latin typeface="Segoe UI"/>
              </a:rPr>
              <a:t>УТВЕРЖДАЕТСЯ ГОЛОСОВАНИЕМ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900000"/>
            <a:ext cx="104652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2700" b="1">
                <a:solidFill>
                  <a:srgbClr val="16181D"/>
                </a:solidFill>
                <a:latin typeface="Georgia"/>
              </a:rPr>
              <a:t>Повестка дня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6B6F76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6B6F76"/>
                </a:solidFill>
                <a:latin typeface="Segoe UI"/>
              </a:rPr>
              <a:t>2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864000" y="2232000"/>
          <a:ext cx="10465200" cy="216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7912"/>
                <a:gridCol w="5755860"/>
                <a:gridCol w="2825604"/>
                <a:gridCol w="1255824"/>
              </a:tblGrid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1">
                          <a:solidFill>
                            <a:srgbClr val="FFFFFF"/>
                          </a:solidFill>
                          <a:latin typeface="Segoe UI"/>
                        </a:rPr>
                        <a:t>№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1">
                          <a:solidFill>
                            <a:srgbClr val="FFFFFF"/>
                          </a:solidFill>
                          <a:latin typeface="Segoe UI"/>
                        </a:rPr>
                        <a:t>Вопрос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1">
                          <a:solidFill>
                            <a:srgbClr val="FFFFFF"/>
                          </a:solidFill>
                          <a:latin typeface="Segoe UI"/>
                        </a:rPr>
                        <a:t>Докладчик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1">
                          <a:solidFill>
                            <a:srgbClr val="FFFFFF"/>
                          </a:solidFill>
                          <a:latin typeface="Segoe UI"/>
                        </a:rPr>
                        <a:t>Мин.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1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Готовность школы к 2026/2027 учебному году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[должность, Ф.И.О.]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15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2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Изменения в нормах с 31 августа и 1 сентября 2026 года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[должность, Ф.И.О.]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25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3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Указ Президента Российской Федерации от 20.07.2026 № 498: гарантии учителю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Директор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20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4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Наставничество для учителей, впервые приступающих к работе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[должность, Ф.И.О.]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10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5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Принятие решения педагогического совета, голосование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Директор, секретарь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10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6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Разное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—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200" b="0">
                          <a:solidFill>
                            <a:srgbClr val="16181D"/>
                          </a:solidFill>
                          <a:latin typeface="Segoe UI"/>
                        </a:rPr>
                        <a:t>10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864000" y="5634000"/>
            <a:ext cx="10465200" cy="57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300" b="0">
                <a:solidFill>
                  <a:srgbClr val="6B6F76"/>
                </a:solidFill>
                <a:latin typeface="Segoe UI"/>
              </a:rPr>
              <a:t>Вопросы, предложенные к включению в ходе заседания, рассматриваются в разделе «Разное» или выносятся на совещание при директоре.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3200" cy="1008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540000"/>
            <a:ext cx="104652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40">
                <a:solidFill>
                  <a:srgbClr val="8B1E2D"/>
                </a:solidFill>
                <a:latin typeface="Segoe UI"/>
              </a:rPr>
              <a:t>ПРОЕКТ РЕШЕНИЯ, ПУНКТ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900000"/>
            <a:ext cx="104652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2700" b="1">
                <a:solidFill>
                  <a:srgbClr val="16181D"/>
                </a:solidFill>
                <a:latin typeface="Georgia"/>
              </a:rPr>
              <a:t>Контроль исполнения и голосование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6B6F76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6B6F76"/>
                </a:solidFill>
                <a:latin typeface="Segoe UI"/>
              </a:rPr>
              <a:t>20</a:t>
            </a:r>
          </a:p>
        </p:txBody>
      </p:sp>
      <p:sp>
        <p:nvSpPr>
          <p:cNvPr id="8" name="Rectangle 7"/>
          <p:cNvSpPr/>
          <p:nvPr/>
        </p:nvSpPr>
        <p:spPr>
          <a:xfrm>
            <a:off x="864000" y="2160000"/>
            <a:ext cx="10465200" cy="1224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64000" y="2160000"/>
            <a:ext cx="104652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115999" y="2340000"/>
            <a:ext cx="9961201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4000"/>
              </a:lnSpc>
              <a:spcAft>
                <a:spcPts val="600"/>
              </a:spcAft>
            </a:pPr>
            <a:r>
              <a:rPr sz="1400" b="0">
                <a:solidFill>
                  <a:srgbClr val="16181D"/>
                </a:solidFill>
                <a:latin typeface="Segoe UI"/>
              </a:rPr>
              <a:t>Контроль за исполнением решения возложить на [должность, Ф.И.О.].</a:t>
            </a:r>
          </a:p>
          <a:p>
            <a:pPr algn="l">
              <a:lnSpc>
                <a:spcPct val="124000"/>
              </a:lnSpc>
              <a:spcAft>
                <a:spcPts val="600"/>
              </a:spcAft>
            </a:pPr>
            <a:r>
              <a:rPr sz="1400" b="0">
                <a:solidFill>
                  <a:srgbClr val="16181D"/>
                </a:solidFill>
                <a:latin typeface="Segoe UI"/>
              </a:rPr>
              <a:t>Информацию о ходе исполнения каждого пункта заслушать [дата очередного заседания]. Пункты, не выполненные к сроку, фиксируются в протоколе с причиной и новым сроком.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4000" y="3744000"/>
            <a:ext cx="10465200" cy="36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40">
                <a:solidFill>
                  <a:srgbClr val="8B1E2D"/>
                </a:solidFill>
                <a:latin typeface="Segoe UI"/>
              </a:rPr>
              <a:t>ГОЛОСОВАНИЕ ПО РЕШЕНИЮ В ЦЕЛОМ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64000" y="4068000"/>
            <a:ext cx="2454300" cy="1224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64000" y="4212000"/>
            <a:ext cx="2454300" cy="36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22000"/>
              </a:lnSpc>
              <a:spcAft>
                <a:spcPts val="0"/>
              </a:spcAft>
            </a:pPr>
            <a:r>
              <a:rPr sz="1300" b="0">
                <a:solidFill>
                  <a:srgbClr val="6B6F76"/>
                </a:solidFill>
                <a:latin typeface="Segoe UI"/>
              </a:rPr>
              <a:t>Присутствовали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4000" y="4536000"/>
            <a:ext cx="2454300" cy="72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22000"/>
              </a:lnSpc>
              <a:spcAft>
                <a:spcPts val="0"/>
              </a:spcAft>
            </a:pPr>
            <a:r>
              <a:rPr sz="3400" b="1">
                <a:solidFill>
                  <a:srgbClr val="8B1E2D"/>
                </a:solidFill>
                <a:latin typeface="Georgia"/>
              </a:rPr>
              <a:t>[__]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534300" y="4068000"/>
            <a:ext cx="2454300" cy="1224000"/>
          </a:xfrm>
          <a:prstGeom prst="rect">
            <a:avLst/>
          </a:prstGeom>
          <a:solidFill>
            <a:srgbClr val="F8EC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534300" y="4212000"/>
            <a:ext cx="2454300" cy="36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22000"/>
              </a:lnSpc>
              <a:spcAft>
                <a:spcPts val="0"/>
              </a:spcAft>
            </a:pPr>
            <a:r>
              <a:rPr sz="1300" b="0">
                <a:solidFill>
                  <a:srgbClr val="6B6F76"/>
                </a:solidFill>
                <a:latin typeface="Segoe UI"/>
              </a:rPr>
              <a:t>«За»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534300" y="4536000"/>
            <a:ext cx="2454300" cy="72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22000"/>
              </a:lnSpc>
              <a:spcAft>
                <a:spcPts val="0"/>
              </a:spcAft>
            </a:pPr>
            <a:r>
              <a:rPr sz="3400" b="1">
                <a:solidFill>
                  <a:srgbClr val="8B1E2D"/>
                </a:solidFill>
                <a:latin typeface="Georgia"/>
              </a:rPr>
              <a:t>[__]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204600" y="4068000"/>
            <a:ext cx="2454300" cy="1224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204600" y="4212000"/>
            <a:ext cx="2454300" cy="36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22000"/>
              </a:lnSpc>
              <a:spcAft>
                <a:spcPts val="0"/>
              </a:spcAft>
            </a:pPr>
            <a:r>
              <a:rPr sz="1300" b="0">
                <a:solidFill>
                  <a:srgbClr val="6B6F76"/>
                </a:solidFill>
                <a:latin typeface="Segoe UI"/>
              </a:rPr>
              <a:t>«Против»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04600" y="4536000"/>
            <a:ext cx="2454300" cy="72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22000"/>
              </a:lnSpc>
              <a:spcAft>
                <a:spcPts val="0"/>
              </a:spcAft>
            </a:pPr>
            <a:r>
              <a:rPr sz="3400" b="1">
                <a:solidFill>
                  <a:srgbClr val="8B1E2D"/>
                </a:solidFill>
                <a:latin typeface="Georgia"/>
              </a:rPr>
              <a:t>[__]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874900" y="4068000"/>
            <a:ext cx="2454300" cy="1224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874900" y="4212000"/>
            <a:ext cx="2454300" cy="36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22000"/>
              </a:lnSpc>
              <a:spcAft>
                <a:spcPts val="0"/>
              </a:spcAft>
            </a:pPr>
            <a:r>
              <a:rPr sz="1300" b="0">
                <a:solidFill>
                  <a:srgbClr val="6B6F76"/>
                </a:solidFill>
                <a:latin typeface="Segoe UI"/>
              </a:rPr>
              <a:t>«Воздержались»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874900" y="4536000"/>
            <a:ext cx="2454300" cy="72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22000"/>
              </a:lnSpc>
              <a:spcAft>
                <a:spcPts val="0"/>
              </a:spcAft>
            </a:pPr>
            <a:r>
              <a:rPr sz="3400" b="1">
                <a:solidFill>
                  <a:srgbClr val="8B1E2D"/>
                </a:solidFill>
                <a:latin typeface="Georgia"/>
              </a:rPr>
              <a:t>[__]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4000" y="5814000"/>
            <a:ext cx="10465200" cy="43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500" b="1">
                <a:solidFill>
                  <a:srgbClr val="16181D"/>
                </a:solidFill>
                <a:latin typeface="Georgia"/>
              </a:rPr>
              <a:t>Решение принято. Протокол № [__] от [дата].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3200" cy="1008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540000"/>
            <a:ext cx="104652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40">
                <a:solidFill>
                  <a:srgbClr val="8B1E2D"/>
                </a:solidFill>
                <a:latin typeface="Segoe UI"/>
              </a:rPr>
              <a:t>ПОСЛЕ ЗАСЕДАНИЯ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900000"/>
            <a:ext cx="104652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2700" b="1">
                <a:solidFill>
                  <a:srgbClr val="16181D"/>
                </a:solidFill>
                <a:latin typeface="Georgia"/>
              </a:rPr>
              <a:t>Сводка сроков по решению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6B6F76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6B6F76"/>
                </a:solidFill>
                <a:latin typeface="Segoe UI"/>
              </a:rPr>
              <a:t>21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864000" y="2196000"/>
          <a:ext cx="10465200" cy="18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9084"/>
                <a:gridCol w="4918644"/>
                <a:gridCol w="3767472"/>
              </a:tblGrid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100" b="1">
                          <a:solidFill>
                            <a:srgbClr val="FFFFFF"/>
                          </a:solidFill>
                          <a:latin typeface="Segoe UI"/>
                        </a:rPr>
                        <a:t>Срок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100" b="1">
                          <a:solidFill>
                            <a:srgbClr val="FFFFFF"/>
                          </a:solidFill>
                          <a:latin typeface="Segoe UI"/>
                        </a:rPr>
                        <a:t>Что должно быть сделано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100" b="1">
                          <a:solidFill>
                            <a:srgbClr val="FFFFFF"/>
                          </a:solidFill>
                          <a:latin typeface="Segoe UI"/>
                        </a:rPr>
                        <a:t>Чем подтверждается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100" b="0">
                          <a:solidFill>
                            <a:srgbClr val="16181D"/>
                          </a:solidFill>
                          <a:latin typeface="Segoe UI"/>
                        </a:rPr>
                        <a:t>31 августа 2026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100" b="0">
                          <a:solidFill>
                            <a:srgbClr val="16181D"/>
                          </a:solidFill>
                          <a:latin typeface="Segoe UI"/>
                        </a:rPr>
                        <a:t>Локальные акты по охране труда и состав комиссии по проверке знаний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100" b="0">
                          <a:solidFill>
                            <a:srgbClr val="16181D"/>
                          </a:solidFill>
                          <a:latin typeface="Segoe UI"/>
                        </a:rPr>
                        <a:t>Приказ, лист ознакомления, протокол по новой форме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100" b="0">
                          <a:solidFill>
                            <a:srgbClr val="16181D"/>
                          </a:solidFill>
                          <a:latin typeface="Segoe UI"/>
                        </a:rPr>
                        <a:t>1 сентября 2026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100" b="0">
                          <a:solidFill>
                            <a:srgbClr val="16181D"/>
                          </a:solidFill>
                          <a:latin typeface="Segoe UI"/>
                        </a:rPr>
                        <a:t>Ссылки на санитарные правила, раздел сайта, правила внутреннего распорядка, ознакомление с указом № 498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100" b="0">
                          <a:solidFill>
                            <a:srgbClr val="16181D"/>
                          </a:solidFill>
                          <a:latin typeface="Segoe UI"/>
                        </a:rPr>
                        <a:t>Приказы, акт проверки сайта, лист ознакомления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100" b="0">
                          <a:solidFill>
                            <a:srgbClr val="16181D"/>
                          </a:solidFill>
                          <a:latin typeface="Segoe UI"/>
                        </a:rPr>
                        <a:t>5 сентября 2026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100" b="0">
                          <a:solidFill>
                            <a:srgbClr val="16181D"/>
                          </a:solidFill>
                          <a:latin typeface="Segoe UI"/>
                        </a:rPr>
                        <a:t>Наставники закреплены, планы работы подписаны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100" b="0">
                          <a:solidFill>
                            <a:srgbClr val="16181D"/>
                          </a:solidFill>
                          <a:latin typeface="Segoe UI"/>
                        </a:rPr>
                        <a:t>Приказ о наставничестве, планы работы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100" b="0">
                          <a:solidFill>
                            <a:srgbClr val="16181D"/>
                          </a:solidFill>
                          <a:latin typeface="Segoe UI"/>
                        </a:rPr>
                        <a:t>15 сентября 2026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100" b="0">
                          <a:solidFill>
                            <a:srgbClr val="16181D"/>
                          </a:solidFill>
                          <a:latin typeface="Segoe UI"/>
                        </a:rPr>
                        <a:t>Список работников со стажем 25 лет и более, уведомления выданы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100" b="0">
                          <a:solidFill>
                            <a:srgbClr val="16181D"/>
                          </a:solidFill>
                          <a:latin typeface="Segoe UI"/>
                        </a:rPr>
                        <a:t>Утверждённый список, отметки о получении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100" b="0">
                          <a:solidFill>
                            <a:srgbClr val="16181D"/>
                          </a:solidFill>
                          <a:latin typeface="Segoe UI"/>
                        </a:rPr>
                        <a:t>1 октября 2026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100" b="0">
                          <a:solidFill>
                            <a:srgbClr val="16181D"/>
                          </a:solidFill>
                          <a:latin typeface="Segoe UI"/>
                        </a:rPr>
                        <a:t>Изменения порядка аттестации доведены, план внутришкольного контроля дополнен, сведения переданы в кадровую службу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100" b="0">
                          <a:solidFill>
                            <a:srgbClr val="16181D"/>
                          </a:solidFill>
                          <a:latin typeface="Segoe UI"/>
                        </a:rPr>
                        <a:t>Протоколы совещаний, план контроля, сопроводительная записка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3200" cy="1008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540000"/>
            <a:ext cx="104652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40">
                <a:solidFill>
                  <a:srgbClr val="8B1E2D"/>
                </a:solidFill>
                <a:latin typeface="Segoe UI"/>
              </a:rPr>
              <a:t>ИСТОЧНИКИ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900000"/>
            <a:ext cx="104652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2700" b="1">
                <a:solidFill>
                  <a:srgbClr val="16181D"/>
                </a:solidFill>
                <a:latin typeface="Georgia"/>
              </a:rPr>
              <a:t>Официальные тексты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6B6F76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6B6F76"/>
                </a:solidFill>
                <a:latin typeface="Segoe UI"/>
              </a:rPr>
              <a:t>22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4000" y="2160000"/>
            <a:ext cx="5544000" cy="324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4000"/>
              </a:lnSpc>
              <a:spcAft>
                <a:spcPts val="300"/>
              </a:spcAft>
            </a:pPr>
            <a:r>
              <a:rPr sz="1300" b="0">
                <a:solidFill>
                  <a:srgbClr val="16181D"/>
                </a:solidFill>
                <a:latin typeface="Segoe UI"/>
              </a:rPr>
              <a:t>Указ Президента Российской Федерации от 20.07.2026 № 498 «О дополнительных мерах поддержки учителей»</a:t>
            </a:r>
          </a:p>
          <a:p>
            <a:pPr algn="l">
              <a:lnSpc>
                <a:spcPct val="124000"/>
              </a:lnSpc>
              <a:spcAft>
                <a:spcPts val="300"/>
              </a:spcAft>
            </a:pPr>
            <a:r>
              <a:rPr sz="1300" b="0">
                <a:solidFill>
                  <a:srgbClr val="16181D"/>
                </a:solidFill>
                <a:latin typeface="Segoe UI"/>
              </a:rPr>
              <a:t>publication.pravo.gov.ru/document/0001202607200005</a:t>
            </a:r>
          </a:p>
          <a:p>
            <a:pPr algn="l">
              <a:lnSpc>
                <a:spcPct val="124000"/>
              </a:lnSpc>
              <a:spcAft>
                <a:spcPts val="300"/>
              </a:spcAft>
            </a:pPr>
            <a:r>
              <a:rPr sz="1300" b="0">
                <a:solidFill>
                  <a:srgbClr val="16181D"/>
                </a:solidFill>
                <a:latin typeface="Segoe UI"/>
              </a:rPr>
              <a:t/>
            </a:r>
          </a:p>
          <a:p>
            <a:pPr algn="l">
              <a:lnSpc>
                <a:spcPct val="124000"/>
              </a:lnSpc>
              <a:spcAft>
                <a:spcPts val="300"/>
              </a:spcAft>
            </a:pPr>
            <a:r>
              <a:rPr sz="1300" b="0">
                <a:solidFill>
                  <a:srgbClr val="16181D"/>
                </a:solidFill>
                <a:latin typeface="Segoe UI"/>
              </a:rPr>
              <a:t>СП 2.4.2.4283-26 — постановление Главного государственного санитарного врача от 02.06.2026 № 19</a:t>
            </a:r>
          </a:p>
          <a:p>
            <a:pPr algn="l">
              <a:lnSpc>
                <a:spcPct val="124000"/>
              </a:lnSpc>
              <a:spcAft>
                <a:spcPts val="300"/>
              </a:spcAft>
            </a:pPr>
            <a:r>
              <a:rPr sz="1300" b="0">
                <a:solidFill>
                  <a:srgbClr val="16181D"/>
                </a:solidFill>
                <a:latin typeface="Segoe UI"/>
              </a:rPr>
              <a:t>publication.pravo.gov.ru/document/0001202606020083</a:t>
            </a:r>
          </a:p>
          <a:p>
            <a:pPr algn="l">
              <a:lnSpc>
                <a:spcPct val="124000"/>
              </a:lnSpc>
              <a:spcAft>
                <a:spcPts val="300"/>
              </a:spcAft>
            </a:pPr>
            <a:r>
              <a:rPr sz="1300" b="0">
                <a:solidFill>
                  <a:srgbClr val="16181D"/>
                </a:solidFill>
                <a:latin typeface="Segoe UI"/>
              </a:rPr>
              <a:t/>
            </a:r>
          </a:p>
          <a:p>
            <a:pPr algn="l">
              <a:lnSpc>
                <a:spcPct val="124000"/>
              </a:lnSpc>
              <a:spcAft>
                <a:spcPts val="300"/>
              </a:spcAft>
            </a:pPr>
            <a:r>
              <a:rPr sz="1300" b="0">
                <a:solidFill>
                  <a:srgbClr val="16181D"/>
                </a:solidFill>
                <a:latin typeface="Segoe UI"/>
              </a:rPr>
              <a:t>СанПиН 2.3/2.4.4282-26 — постановление от 02.06.2026 № 18</a:t>
            </a:r>
          </a:p>
          <a:p>
            <a:pPr algn="l">
              <a:lnSpc>
                <a:spcPct val="124000"/>
              </a:lnSpc>
              <a:spcAft>
                <a:spcPts val="300"/>
              </a:spcAft>
            </a:pPr>
            <a:r>
              <a:rPr sz="1300" b="0">
                <a:solidFill>
                  <a:srgbClr val="16181D"/>
                </a:solidFill>
                <a:latin typeface="Segoe UI"/>
              </a:rPr>
              <a:t>publication.pravo.gov.ru/document/0001202606020084</a:t>
            </a:r>
          </a:p>
        </p:txBody>
      </p:sp>
      <p:sp>
        <p:nvSpPr>
          <p:cNvPr id="9" name="Rectangle 8"/>
          <p:cNvSpPr/>
          <p:nvPr/>
        </p:nvSpPr>
        <p:spPr>
          <a:xfrm>
            <a:off x="6696000" y="2124000"/>
            <a:ext cx="4633200" cy="2951999"/>
          </a:xfrm>
          <a:prstGeom prst="rect">
            <a:avLst/>
          </a:prstGeom>
          <a:solidFill>
            <a:srgbClr val="F8EC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948000" y="2340000"/>
            <a:ext cx="3744000" cy="36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40">
                <a:solidFill>
                  <a:srgbClr val="8B1E2D"/>
                </a:solidFill>
                <a:latin typeface="Segoe UI"/>
              </a:rPr>
              <a:t>ЕСЛИ ССЫЛКА НЕ ОТКРЫВАЕТСЯ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948000" y="2736000"/>
            <a:ext cx="3744000" cy="216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4000"/>
              </a:lnSpc>
              <a:spcAft>
                <a:spcPts val="900"/>
              </a:spcAft>
            </a:pPr>
            <a:r>
              <a:rPr sz="1300" b="0">
                <a:solidFill>
                  <a:srgbClr val="16181D"/>
                </a:solidFill>
                <a:latin typeface="Segoe UI"/>
              </a:rPr>
              <a:t>Реестр отвечает только по обычному протоколу: адрес набирается с http, без буквы s.</a:t>
            </a:r>
          </a:p>
          <a:p>
            <a:pPr algn="l">
              <a:lnSpc>
                <a:spcPct val="124000"/>
              </a:lnSpc>
              <a:spcAft>
                <a:spcPts val="900"/>
              </a:spcAft>
            </a:pPr>
            <a:r>
              <a:rPr sz="1300" b="0">
                <a:solidFill>
                  <a:srgbClr val="16181D"/>
                </a:solidFill>
                <a:latin typeface="Segoe UI"/>
              </a:rPr>
              <a:t>Постановление Правительства № 805, приказы № 316 и № 313/971, Федеральный закон № 34-ФЗ опубликованы в том же реестре — поиск по номеру и дате.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edsovet-slide-korido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gradFill rotWithShape="1">
            <a:gsLst>
              <a:gs pos="0">
                <a:srgbClr val="5A121E">
                  <a:alpha val="94000"/>
                </a:srgbClr>
              </a:gs>
              <a:gs pos="62000">
                <a:srgbClr val="5A121E">
                  <a:alpha val="77200"/>
                </a:srgbClr>
              </a:gs>
              <a:gs pos="100000">
                <a:srgbClr val="5A121E">
                  <a:alpha val="52000"/>
                </a:srgbClr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864000" y="1512000"/>
            <a:ext cx="2160000" cy="50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4000" y="1800000"/>
            <a:ext cx="79200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4000"/>
              </a:lnSpc>
              <a:spcAft>
                <a:spcPts val="600"/>
              </a:spcAft>
            </a:pPr>
            <a:r>
              <a:rPr sz="3400" b="1">
                <a:solidFill>
                  <a:srgbClr val="FFFFFF"/>
                </a:solidFill>
                <a:latin typeface="Georgia"/>
              </a:rPr>
              <a:t>Материалы заседания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3024000"/>
            <a:ext cx="7920000" cy="2015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500" b="0">
                <a:solidFill>
                  <a:srgbClr val="F3DDE1"/>
                </a:solidFill>
                <a:latin typeface="Segoe UI"/>
              </a:rPr>
              <a:t>Методическая памятка по десяти темам — раздана каждому педагогу</a:t>
            </a:r>
          </a:p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500" b="0">
                <a:solidFill>
                  <a:srgbClr val="F3DDE1"/>
                </a:solidFill>
                <a:latin typeface="Segoe UI"/>
              </a:rPr>
              <a:t>Текст решения — у секретаря педагогического совета</a:t>
            </a:r>
          </a:p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500" b="0">
                <a:solidFill>
                  <a:srgbClr val="F3DDE1"/>
                </a:solidFill>
                <a:latin typeface="Segoe UI"/>
              </a:rPr>
              <a:t>Чек-лист готовности к 1 сентября — у ответственных по направлениям</a:t>
            </a:r>
          </a:p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500" b="0">
                <a:solidFill>
                  <a:srgbClr val="F3DDE1"/>
                </a:solidFill>
                <a:latin typeface="Segoe UI"/>
              </a:rPr>
              <a:t>Протокол оформляется в срок, установленный положением о педагогическом совете</a:t>
            </a:r>
          </a:p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500" b="0">
                <a:solidFill>
                  <a:srgbClr val="F3DDE1"/>
                </a:solidFill>
                <a:latin typeface="Segoe UI"/>
              </a:rPr>
              <a:t>Следующее заседание — [дата]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4000" y="5706000"/>
            <a:ext cx="7200000" cy="503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2000" b="1">
                <a:solidFill>
                  <a:srgbClr val="FFFFFF"/>
                </a:solidFill>
                <a:latin typeface="Georgia"/>
              </a:rPr>
              <a:t>Спасибо за работу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FFFFFF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FFFFFF"/>
                </a:solidFill>
                <a:latin typeface="Segoe UI"/>
              </a:rPr>
              <a:t>23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3200" cy="1008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540000"/>
            <a:ext cx="104652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40">
                <a:solidFill>
                  <a:srgbClr val="8B1E2D"/>
                </a:solidFill>
                <a:latin typeface="Segoe UI"/>
              </a:rPr>
              <a:t>ВОПРОС 1 ПОВЕСТКИ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900000"/>
            <a:ext cx="104652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2700" b="1">
                <a:solidFill>
                  <a:srgbClr val="16181D"/>
                </a:solidFill>
                <a:latin typeface="Georgia"/>
              </a:rPr>
              <a:t>Готовность школы к учебному году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6B6F76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6B6F76"/>
                </a:solidFill>
                <a:latin typeface="Segoe UI"/>
              </a:rPr>
              <a:t>3</a:t>
            </a:r>
          </a:p>
        </p:txBody>
      </p:sp>
      <p:sp>
        <p:nvSpPr>
          <p:cNvPr id="8" name="Rectangle 7"/>
          <p:cNvSpPr/>
          <p:nvPr/>
        </p:nvSpPr>
        <p:spPr>
          <a:xfrm>
            <a:off x="864000" y="2232000"/>
            <a:ext cx="3356400" cy="1620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64000" y="2232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62000" y="2430000"/>
            <a:ext cx="2960400" cy="57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6000"/>
              </a:lnSpc>
              <a:spcAft>
                <a:spcPts val="600"/>
              </a:spcAft>
            </a:pPr>
            <a:r>
              <a:rPr sz="1400" b="1">
                <a:solidFill>
                  <a:srgbClr val="16181D"/>
                </a:solidFill>
                <a:latin typeface="Segoe UI"/>
              </a:rPr>
              <a:t>Классов и обучающихся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62000" y="3240000"/>
            <a:ext cx="2960400" cy="46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6000"/>
              </a:lnSpc>
              <a:spcAft>
                <a:spcPts val="600"/>
              </a:spcAft>
            </a:pPr>
            <a:r>
              <a:rPr sz="1500" b="1">
                <a:solidFill>
                  <a:srgbClr val="8B1E2D"/>
                </a:solidFill>
                <a:latin typeface="Georgia"/>
              </a:rPr>
              <a:t>[__] классов, [__] человек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418400" y="2232000"/>
            <a:ext cx="3356400" cy="1620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418400" y="2232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616400" y="2430000"/>
            <a:ext cx="2960400" cy="57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6000"/>
              </a:lnSpc>
              <a:spcAft>
                <a:spcPts val="600"/>
              </a:spcAft>
            </a:pPr>
            <a:r>
              <a:rPr sz="1400" b="1">
                <a:solidFill>
                  <a:srgbClr val="16181D"/>
                </a:solidFill>
                <a:latin typeface="Segoe UI"/>
              </a:rPr>
              <a:t>Педагогических работников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16400" y="3240000"/>
            <a:ext cx="2960400" cy="46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6000"/>
              </a:lnSpc>
              <a:spcAft>
                <a:spcPts val="600"/>
              </a:spcAft>
            </a:pPr>
            <a:r>
              <a:rPr sz="1500" b="1">
                <a:solidFill>
                  <a:srgbClr val="8B1E2D"/>
                </a:solidFill>
                <a:latin typeface="Georgia"/>
              </a:rPr>
              <a:t>[__], вакансий [__]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972800" y="2232000"/>
            <a:ext cx="3356400" cy="1620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7972800" y="2232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170800" y="2430000"/>
            <a:ext cx="2960400" cy="57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6000"/>
              </a:lnSpc>
              <a:spcAft>
                <a:spcPts val="600"/>
              </a:spcAft>
            </a:pPr>
            <a:r>
              <a:rPr sz="1400" b="1">
                <a:solidFill>
                  <a:srgbClr val="16181D"/>
                </a:solidFill>
                <a:latin typeface="Segoe UI"/>
              </a:rPr>
              <a:t>Учебные часы закрыты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170800" y="3240000"/>
            <a:ext cx="2960400" cy="46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6000"/>
              </a:lnSpc>
              <a:spcAft>
                <a:spcPts val="600"/>
              </a:spcAft>
            </a:pPr>
            <a:r>
              <a:rPr sz="1500" b="1">
                <a:solidFill>
                  <a:srgbClr val="8B1E2D"/>
                </a:solidFill>
                <a:latin typeface="Georgia"/>
              </a:rPr>
              <a:t>[__] процентов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64000" y="4050000"/>
            <a:ext cx="3356400" cy="1620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864000" y="4050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062000" y="4248000"/>
            <a:ext cx="2960400" cy="57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6000"/>
              </a:lnSpc>
              <a:spcAft>
                <a:spcPts val="600"/>
              </a:spcAft>
            </a:pPr>
            <a:r>
              <a:rPr sz="1400" b="1">
                <a:solidFill>
                  <a:srgbClr val="16181D"/>
                </a:solidFill>
                <a:latin typeface="Segoe UI"/>
              </a:rPr>
              <a:t>Приёмка школы, замечаний [__]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62000" y="5058000"/>
            <a:ext cx="2960400" cy="46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6000"/>
              </a:lnSpc>
              <a:spcAft>
                <a:spcPts val="600"/>
              </a:spcAft>
            </a:pPr>
            <a:r>
              <a:rPr sz="1500" b="1">
                <a:solidFill>
                  <a:srgbClr val="8B1E2D"/>
                </a:solidFill>
                <a:latin typeface="Georgia"/>
              </a:rPr>
              <a:t>акт от [дата]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418400" y="4050000"/>
            <a:ext cx="3356400" cy="1620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4418400" y="4050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616400" y="4248000"/>
            <a:ext cx="2960400" cy="57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6000"/>
              </a:lnSpc>
              <a:spcAft>
                <a:spcPts val="600"/>
              </a:spcAft>
            </a:pPr>
            <a:r>
              <a:rPr sz="1400" b="1">
                <a:solidFill>
                  <a:srgbClr val="16181D"/>
                </a:solidFill>
                <a:latin typeface="Segoe UI"/>
              </a:rPr>
              <a:t>Обеспеченность учебниками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616400" y="5058000"/>
            <a:ext cx="2960400" cy="46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6000"/>
              </a:lnSpc>
              <a:spcAft>
                <a:spcPts val="600"/>
              </a:spcAft>
            </a:pPr>
            <a:r>
              <a:rPr sz="1500" b="1">
                <a:solidFill>
                  <a:srgbClr val="8B1E2D"/>
                </a:solidFill>
                <a:latin typeface="Georgia"/>
              </a:rPr>
              <a:t>[__] процентов</a:t>
            </a:r>
          </a:p>
        </p:txBody>
      </p:sp>
      <p:sp>
        <p:nvSpPr>
          <p:cNvPr id="28" name="Rectangle 27"/>
          <p:cNvSpPr/>
          <p:nvPr/>
        </p:nvSpPr>
        <p:spPr>
          <a:xfrm>
            <a:off x="7972800" y="4050000"/>
            <a:ext cx="3356400" cy="1620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7972800" y="4050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170800" y="4248000"/>
            <a:ext cx="2960400" cy="57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6000"/>
              </a:lnSpc>
              <a:spcAft>
                <a:spcPts val="600"/>
              </a:spcAft>
            </a:pPr>
            <a:r>
              <a:rPr sz="1400" b="1">
                <a:solidFill>
                  <a:srgbClr val="16181D"/>
                </a:solidFill>
                <a:latin typeface="Segoe UI"/>
              </a:rPr>
              <a:t>Обучающихся на льготном питании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170800" y="5058000"/>
            <a:ext cx="2960400" cy="46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6000"/>
              </a:lnSpc>
              <a:spcAft>
                <a:spcPts val="600"/>
              </a:spcAft>
            </a:pPr>
            <a:r>
              <a:rPr sz="1500" b="1">
                <a:solidFill>
                  <a:srgbClr val="8B1E2D"/>
                </a:solidFill>
                <a:latin typeface="Georgia"/>
              </a:rPr>
              <a:t>[__] человек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64000" y="5922000"/>
            <a:ext cx="10465200" cy="503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300" b="0">
                <a:solidFill>
                  <a:srgbClr val="6B6F76"/>
                </a:solidFill>
                <a:latin typeface="Segoe UI"/>
              </a:rPr>
              <a:t>Вопросы по личной нагрузке и кабинетам на заседании не решаются: фамилия и срок ответа фиксируются в протоколе.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edsovet-slide-sto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gradFill rotWithShape="1">
            <a:gsLst>
              <a:gs pos="0">
                <a:srgbClr val="5A121E">
                  <a:alpha val="92000"/>
                </a:srgbClr>
              </a:gs>
              <a:gs pos="62000">
                <a:srgbClr val="5A121E">
                  <a:alpha val="70399"/>
                </a:srgbClr>
              </a:gs>
              <a:gs pos="100000">
                <a:srgbClr val="5A121E">
                  <a:alpha val="38000"/>
                </a:srgbClr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684000"/>
            <a:ext cx="3600000" cy="216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9600" b="1">
                <a:solidFill>
                  <a:srgbClr val="FFFFFF"/>
                </a:solidFill>
                <a:latin typeface="Georgia"/>
              </a:rPr>
              <a:t>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3240000"/>
            <a:ext cx="10465200" cy="324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200" b="1" spc="160">
                <a:solidFill>
                  <a:srgbClr val="FFFFFF"/>
                </a:solidFill>
                <a:latin typeface="Segoe UI"/>
              </a:rPr>
              <a:t>ВОПРОС 2 ПОВЕСТКИ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3708000"/>
            <a:ext cx="8280000" cy="180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3800" b="1">
                <a:solidFill>
                  <a:srgbClr val="FFFFFF"/>
                </a:solidFill>
                <a:latin typeface="Georgia"/>
              </a:rPr>
              <a:t>Что меняется</a:t>
            </a:r>
          </a:p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3800" b="1">
                <a:solidFill>
                  <a:srgbClr val="FFFFFF"/>
                </a:solidFill>
                <a:latin typeface="Georgia"/>
              </a:rPr>
              <a:t>с 31 августа и 1 сентября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4000" y="5292000"/>
            <a:ext cx="7920000" cy="108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500"/>
              </a:spcAft>
            </a:pPr>
            <a:r>
              <a:rPr sz="1600" b="0">
                <a:solidFill>
                  <a:srgbClr val="F3DDE1"/>
                </a:solidFill>
                <a:latin typeface="Segoe UI"/>
              </a:rPr>
              <a:t>Три группы требований и действие школы по каждой.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FFFFFF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FFFFFF"/>
                </a:solidFill>
                <a:latin typeface="Segoe UI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536000" cy="68580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76000" y="1296000"/>
            <a:ext cx="3960000" cy="36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60">
                <a:solidFill>
                  <a:srgbClr val="F3DDE1"/>
                </a:solidFill>
                <a:latin typeface="Segoe UI"/>
              </a:rPr>
              <a:t>ПЕРВАЯ ДАТА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6000" y="1764000"/>
            <a:ext cx="4176000" cy="2015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6000"/>
              </a:lnSpc>
              <a:spcAft>
                <a:spcPts val="0"/>
              </a:spcAft>
            </a:pPr>
            <a:r>
              <a:rPr sz="5000" b="1">
                <a:solidFill>
                  <a:srgbClr val="FFFFFF"/>
                </a:solidFill>
                <a:latin typeface="Georgia"/>
              </a:rPr>
              <a:t>31 августа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000" y="3960000"/>
            <a:ext cx="3744000" cy="1944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500" b="0">
                <a:solidFill>
                  <a:srgbClr val="F3DDE1"/>
                </a:solidFill>
                <a:latin typeface="Segoe UI"/>
              </a:rPr>
              <a:t>Правила обучения по охране труда № 2464 меняются раньше, чем начинается учебный год: постановление Правительства от 30.06.2026 № 805 внесло 34 правки.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56000" y="1152000"/>
            <a:ext cx="6073200" cy="43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4000"/>
              </a:lnSpc>
              <a:spcAft>
                <a:spcPts val="600"/>
              </a:spcAft>
            </a:pPr>
            <a:r>
              <a:rPr sz="1700" b="1">
                <a:solidFill>
                  <a:srgbClr val="16181D"/>
                </a:solidFill>
                <a:latin typeface="Georgia"/>
              </a:rPr>
              <a:t>Пункт 74 прежних Правил утратил силу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256000" y="1512000"/>
            <a:ext cx="6073200" cy="79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300" b="0">
                <a:solidFill>
                  <a:srgbClr val="6B6F76"/>
                </a:solidFill>
                <a:latin typeface="Segoe UI"/>
              </a:rPr>
              <a:t>Ссылки на него убираются из приказов и положений школы по охране труда.</a:t>
            </a:r>
          </a:p>
        </p:txBody>
      </p:sp>
      <p:sp>
        <p:nvSpPr>
          <p:cNvPr id="9" name="Rectangle 8"/>
          <p:cNvSpPr/>
          <p:nvPr/>
        </p:nvSpPr>
        <p:spPr>
          <a:xfrm>
            <a:off x="5256000" y="2095200"/>
            <a:ext cx="6073200" cy="9525"/>
          </a:xfrm>
          <a:prstGeom prst="rect">
            <a:avLst/>
          </a:prstGeom>
          <a:solidFill>
            <a:srgbClr val="E6DAD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256000" y="2311200"/>
            <a:ext cx="6073200" cy="43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4000"/>
              </a:lnSpc>
              <a:spcAft>
                <a:spcPts val="600"/>
              </a:spcAft>
            </a:pPr>
            <a:r>
              <a:rPr sz="1700" b="1">
                <a:solidFill>
                  <a:srgbClr val="16181D"/>
                </a:solidFill>
                <a:latin typeface="Georgia"/>
              </a:rPr>
              <a:t>Программы обучения и состав комиссии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256000" y="2671200"/>
            <a:ext cx="6073200" cy="79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300" b="0">
                <a:solidFill>
                  <a:srgbClr val="6B6F76"/>
                </a:solidFill>
                <a:latin typeface="Segoe UI"/>
              </a:rPr>
              <a:t>Программы инструктажей, состав комиссии по проверке знаний и формы протоколов приводятся в соответствие с обновлённой редакцией.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256000" y="3254400"/>
            <a:ext cx="6073200" cy="9525"/>
          </a:xfrm>
          <a:prstGeom prst="rect">
            <a:avLst/>
          </a:prstGeom>
          <a:solidFill>
            <a:srgbClr val="E6DAD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256000" y="3470400"/>
            <a:ext cx="6073200" cy="43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4000"/>
              </a:lnSpc>
              <a:spcAft>
                <a:spcPts val="600"/>
              </a:spcAft>
            </a:pPr>
            <a:r>
              <a:rPr sz="1700" b="1">
                <a:solidFill>
                  <a:srgbClr val="16181D"/>
                </a:solidFill>
                <a:latin typeface="Georgia"/>
              </a:rPr>
              <a:t>Правила продлены до 1 сентября 2032 года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256000" y="3830400"/>
            <a:ext cx="6073200" cy="79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300" b="0">
                <a:solidFill>
                  <a:srgbClr val="6B6F76"/>
                </a:solidFill>
                <a:latin typeface="Segoe UI"/>
              </a:rPr>
              <a:t>Обучение можно планировать на несколько лет вперёд.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56000" y="5706000"/>
            <a:ext cx="6073200" cy="64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00" b="1">
                <a:solidFill>
                  <a:srgbClr val="8B1E2D"/>
                </a:solidFill>
                <a:latin typeface="Segoe UI"/>
              </a:rPr>
              <a:t>Ответственный: [должность, Ф.И.О.]. Срок — 31 августа 2026 года.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6B6F76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6B6F76"/>
                </a:solidFill>
                <a:latin typeface="Segoe UI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536000" cy="68580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76000" y="1296000"/>
            <a:ext cx="3960000" cy="36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60">
                <a:solidFill>
                  <a:srgbClr val="F3DDE1"/>
                </a:solidFill>
                <a:latin typeface="Segoe UI"/>
              </a:rPr>
              <a:t>ВТОРАЯ ДАТА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6000" y="1764000"/>
            <a:ext cx="4176000" cy="2015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6000"/>
              </a:lnSpc>
              <a:spcAft>
                <a:spcPts val="0"/>
              </a:spcAft>
            </a:pPr>
            <a:r>
              <a:rPr sz="5000" b="1">
                <a:solidFill>
                  <a:srgbClr val="FFFFFF"/>
                </a:solidFill>
                <a:latin typeface="Georgia"/>
              </a:rPr>
              <a:t>1 сентября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000" y="3960000"/>
            <a:ext cx="3744000" cy="1944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500" b="0">
                <a:solidFill>
                  <a:srgbClr val="F3DDE1"/>
                </a:solidFill>
                <a:latin typeface="Segoe UI"/>
              </a:rPr>
              <a:t>В один день вступают новые санитарные правила и правила по питанию, меняются статья 29 закона об образовании и пункт 8 Порядка аттестации девятых классов.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56000" y="1152000"/>
            <a:ext cx="6073200" cy="43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4000"/>
              </a:lnSpc>
              <a:spcAft>
                <a:spcPts val="600"/>
              </a:spcAft>
            </a:pPr>
            <a:r>
              <a:rPr sz="1700" b="1">
                <a:solidFill>
                  <a:srgbClr val="16181D"/>
                </a:solidFill>
                <a:latin typeface="Georgia"/>
              </a:rPr>
              <a:t>СП 2.4.2.4283-26 и СанПиН 2.3/2.4.4282-26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256000" y="1512000"/>
            <a:ext cx="6073200" cy="79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300" b="0">
                <a:solidFill>
                  <a:srgbClr val="6B6F76"/>
                </a:solidFill>
                <a:latin typeface="Segoe UI"/>
              </a:rPr>
              <a:t>Прежние СП 2.4.3648-20 и СанПиН 2.3/2.4.3590-20 утратили силу. Ссылки на них в локальных актах заменяются новыми номерами.</a:t>
            </a:r>
          </a:p>
        </p:txBody>
      </p:sp>
      <p:sp>
        <p:nvSpPr>
          <p:cNvPr id="9" name="Rectangle 8"/>
          <p:cNvSpPr/>
          <p:nvPr/>
        </p:nvSpPr>
        <p:spPr>
          <a:xfrm>
            <a:off x="5256000" y="2095200"/>
            <a:ext cx="6073200" cy="9525"/>
          </a:xfrm>
          <a:prstGeom prst="rect">
            <a:avLst/>
          </a:prstGeom>
          <a:solidFill>
            <a:srgbClr val="E6DAD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256000" y="2311200"/>
            <a:ext cx="6073200" cy="43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4000"/>
              </a:lnSpc>
              <a:spcAft>
                <a:spcPts val="600"/>
              </a:spcAft>
            </a:pPr>
            <a:r>
              <a:rPr sz="1700" b="1">
                <a:solidFill>
                  <a:srgbClr val="16181D"/>
                </a:solidFill>
                <a:latin typeface="Georgia"/>
              </a:rPr>
              <a:t>Часть 2 статьи 29 закона об образовании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256000" y="2671200"/>
            <a:ext cx="6073200" cy="79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300" b="0">
                <a:solidFill>
                  <a:srgbClr val="6B6F76"/>
                </a:solidFill>
                <a:latin typeface="Segoe UI"/>
              </a:rPr>
              <a:t>Раздел сайта «Сведения об образовательной организации» приводится в соответствие с новой редакцией.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256000" y="3254400"/>
            <a:ext cx="6073200" cy="9525"/>
          </a:xfrm>
          <a:prstGeom prst="rect">
            <a:avLst/>
          </a:prstGeom>
          <a:solidFill>
            <a:srgbClr val="E6DAD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256000" y="3470400"/>
            <a:ext cx="6073200" cy="43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4000"/>
              </a:lnSpc>
              <a:spcAft>
                <a:spcPts val="600"/>
              </a:spcAft>
            </a:pPr>
            <a:r>
              <a:rPr sz="1700" b="1">
                <a:solidFill>
                  <a:srgbClr val="16181D"/>
                </a:solidFill>
                <a:latin typeface="Georgia"/>
              </a:rPr>
              <a:t>Пункт 8 Порядка аттестации девятых классов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256000" y="3830400"/>
            <a:ext cx="6073200" cy="79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300" b="0">
                <a:solidFill>
                  <a:srgbClr val="6B6F76"/>
                </a:solidFill>
                <a:latin typeface="Segoe UI"/>
              </a:rPr>
              <a:t>Изменение доводится до заместителя по учебной работе и классных руководителей девятых классов.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56000" y="5706000"/>
            <a:ext cx="6073200" cy="64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00" b="1">
                <a:solidFill>
                  <a:srgbClr val="8B1E2D"/>
                </a:solidFill>
                <a:latin typeface="Segoe UI"/>
              </a:rPr>
              <a:t>Новые санитарные правила действуют до 1 сентября 2032 года.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6B6F76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6B6F76"/>
                </a:solidFill>
                <a:latin typeface="Segoe UI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3200" cy="1008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540000"/>
            <a:ext cx="104652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40">
                <a:solidFill>
                  <a:srgbClr val="8B1E2D"/>
                </a:solidFill>
                <a:latin typeface="Segoe UI"/>
              </a:rPr>
              <a:t>СВОД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900000"/>
            <a:ext cx="104652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2700" b="1">
                <a:solidFill>
                  <a:srgbClr val="16181D"/>
                </a:solidFill>
                <a:latin typeface="Georgia"/>
              </a:rPr>
              <a:t>Три даты и действие школы по каждой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6B6F76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6B6F76"/>
                </a:solidFill>
                <a:latin typeface="Segoe UI"/>
              </a:rPr>
              <a:t>7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864000" y="2232000"/>
          <a:ext cx="10465200" cy="154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9084"/>
                <a:gridCol w="4604688"/>
                <a:gridCol w="4081428"/>
              </a:tblGrid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100" b="1">
                          <a:solidFill>
                            <a:srgbClr val="FFFFFF"/>
                          </a:solidFill>
                          <a:latin typeface="Segoe UI"/>
                        </a:rPr>
                        <a:t>Дата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100" b="1">
                          <a:solidFill>
                            <a:srgbClr val="FFFFFF"/>
                          </a:solidFill>
                          <a:latin typeface="Segoe UI"/>
                        </a:rPr>
                        <a:t>Что происходит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100" b="1">
                          <a:solidFill>
                            <a:srgbClr val="FFFFFF"/>
                          </a:solidFill>
                          <a:latin typeface="Segoe UI"/>
                        </a:rPr>
                        <a:t>Что делает школа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100" b="0">
                          <a:solidFill>
                            <a:srgbClr val="16181D"/>
                          </a:solidFill>
                          <a:latin typeface="Segoe UI"/>
                        </a:rPr>
                        <a:t>31 августа 2026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100" b="0">
                          <a:solidFill>
                            <a:srgbClr val="16181D"/>
                          </a:solidFill>
                          <a:latin typeface="Segoe UI"/>
                        </a:rPr>
                        <a:t>34 правки в Правилах обучения по охране труда № 2464, пункт 74 утратил силу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100" b="0">
                          <a:solidFill>
                            <a:srgbClr val="16181D"/>
                          </a:solidFill>
                          <a:latin typeface="Segoe UI"/>
                        </a:rPr>
                        <a:t>Обновляет программы обучения и локальные акты по охране труда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100" b="0">
                          <a:solidFill>
                            <a:srgbClr val="16181D"/>
                          </a:solidFill>
                          <a:latin typeface="Segoe UI"/>
                        </a:rPr>
                        <a:t>1 сентября 2026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100" b="0">
                          <a:solidFill>
                            <a:srgbClr val="16181D"/>
                          </a:solidFill>
                          <a:latin typeface="Segoe UI"/>
                        </a:rPr>
                        <a:t>Вступают СП 2.4.2.4283-26 и СанПиН 2.3/2.4.4282-26, прежние правила утратили силу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100" b="0">
                          <a:solidFill>
                            <a:srgbClr val="16181D"/>
                          </a:solidFill>
                          <a:latin typeface="Segoe UI"/>
                        </a:rPr>
                        <a:t>Заменяет ссылки на прежние правила во всех локальных актах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100" b="0">
                          <a:solidFill>
                            <a:srgbClr val="16181D"/>
                          </a:solidFill>
                          <a:latin typeface="Segoe UI"/>
                        </a:rPr>
                        <a:t>1 сентября 2026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100" b="0">
                          <a:solidFill>
                            <a:srgbClr val="16181D"/>
                          </a:solidFill>
                          <a:latin typeface="Segoe UI"/>
                        </a:rPr>
                        <a:t>Меняются часть 2 статьи 29 закона об образовании и пункт 8 Порядка аттестации девятых классов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100" b="0">
                          <a:solidFill>
                            <a:srgbClr val="16181D"/>
                          </a:solidFill>
                          <a:latin typeface="Segoe UI"/>
                        </a:rPr>
                        <a:t>Приводит в порядок раздел сайта, предупреждает ответственных за аттестацию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100" b="0">
                          <a:solidFill>
                            <a:srgbClr val="16181D"/>
                          </a:solidFill>
                          <a:latin typeface="Segoe UI"/>
                        </a:rPr>
                        <a:t>1 сентября 2026 — 1 сентября 2027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100" b="0">
                          <a:solidFill>
                            <a:srgbClr val="16181D"/>
                          </a:solidFill>
                          <a:latin typeface="Segoe UI"/>
                        </a:rPr>
                        <a:t>Действует приказ № 316: телефоны на занятиях, оценка поведения, реакция на нарушение дисциплины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100" b="0">
                          <a:solidFill>
                            <a:srgbClr val="16181D"/>
                          </a:solidFill>
                          <a:latin typeface="Segoe UI"/>
                        </a:rPr>
                        <a:t>Принимает локальный акт об оценке поведения, знакомит учителей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3200" cy="1008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540000"/>
            <a:ext cx="104652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40">
                <a:solidFill>
                  <a:srgbClr val="8B1E2D"/>
                </a:solidFill>
                <a:latin typeface="Segoe UI"/>
              </a:rPr>
              <a:t>С 1 СЕНТЯБРЯ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900000"/>
            <a:ext cx="104652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2700" b="1">
                <a:solidFill>
                  <a:srgbClr val="16181D"/>
                </a:solidFill>
                <a:latin typeface="Georgia"/>
              </a:rPr>
              <a:t>Санитарные правила: что меняется в работе учителя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6B6F76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6B6F76"/>
                </a:solidFill>
                <a:latin typeface="Segoe UI"/>
              </a:rPr>
              <a:t>8</a:t>
            </a:r>
          </a:p>
        </p:txBody>
      </p:sp>
      <p:sp>
        <p:nvSpPr>
          <p:cNvPr id="8" name="Rectangle 7"/>
          <p:cNvSpPr/>
          <p:nvPr/>
        </p:nvSpPr>
        <p:spPr>
          <a:xfrm>
            <a:off x="864000" y="2196000"/>
            <a:ext cx="3356400" cy="1980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64000" y="2196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62000" y="2376000"/>
            <a:ext cx="1080000" cy="3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62000" y="2789999"/>
            <a:ext cx="2960400" cy="251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500" b="1">
                <a:solidFill>
                  <a:srgbClr val="16181D"/>
                </a:solidFill>
                <a:latin typeface="Segoe UI"/>
              </a:rPr>
              <a:t>Справка после болезни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62000" y="3106799"/>
            <a:ext cx="29604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Допуск при наличии медицинского заключения. Формулировка сохранена дословно, изменился номер пункта.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418400" y="2196000"/>
            <a:ext cx="3356400" cy="1980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418400" y="2196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616400" y="2376000"/>
            <a:ext cx="1080000" cy="3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16400" y="2789999"/>
            <a:ext cx="2960400" cy="251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500" b="1">
                <a:solidFill>
                  <a:srgbClr val="16181D"/>
                </a:solidFill>
                <a:latin typeface="Segoe UI"/>
              </a:rPr>
              <a:t>Экран телевизора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16400" y="3106799"/>
            <a:ext cx="29604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От ближайшего места просмотра до экрана — не менее 2 метров.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972800" y="2196000"/>
            <a:ext cx="3356400" cy="1980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7972800" y="2196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170800" y="2376000"/>
            <a:ext cx="1080000" cy="3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170800" y="2789999"/>
            <a:ext cx="2960400" cy="251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500" b="1">
                <a:solidFill>
                  <a:srgbClr val="16181D"/>
                </a:solidFill>
                <a:latin typeface="Segoe UI"/>
              </a:rPr>
              <a:t>Наушники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170800" y="3106799"/>
            <a:ext cx="29604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Непрерывно не более часа, громкость не выше 60 процентов от максимальной.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64000" y="4374000"/>
            <a:ext cx="3356400" cy="1980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864000" y="4374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1062000" y="4554000"/>
            <a:ext cx="1080000" cy="3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62000" y="4967999"/>
            <a:ext cx="2960400" cy="251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500" b="1">
                <a:solidFill>
                  <a:srgbClr val="16181D"/>
                </a:solidFill>
                <a:latin typeface="Segoe UI"/>
              </a:rPr>
              <a:t>Клавиатура и мышь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62000" y="5284799"/>
            <a:ext cx="29604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Дезинфекция ежедневно, включая сенсорный экран.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418400" y="4374000"/>
            <a:ext cx="3356400" cy="1980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4418400" y="4374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4616400" y="4554000"/>
            <a:ext cx="1080000" cy="3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05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616400" y="4967999"/>
            <a:ext cx="2960400" cy="251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500" b="1">
                <a:solidFill>
                  <a:srgbClr val="16181D"/>
                </a:solidFill>
                <a:latin typeface="Segoe UI"/>
              </a:rPr>
              <a:t>Освещённость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616400" y="5284799"/>
            <a:ext cx="29604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В учебных помещениях для детей старше 7 лет — не менее 300 люкс.</a:t>
            </a:r>
          </a:p>
        </p:txBody>
      </p:sp>
      <p:sp>
        <p:nvSpPr>
          <p:cNvPr id="33" name="Rectangle 32"/>
          <p:cNvSpPr/>
          <p:nvPr/>
        </p:nvSpPr>
        <p:spPr>
          <a:xfrm>
            <a:off x="7972800" y="4374000"/>
            <a:ext cx="3356400" cy="1980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7972800" y="4374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8170800" y="4554000"/>
            <a:ext cx="1080000" cy="3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06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170800" y="4967999"/>
            <a:ext cx="2960400" cy="251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500" b="1">
                <a:solidFill>
                  <a:srgbClr val="16181D"/>
                </a:solidFill>
                <a:latin typeface="Segoe UI"/>
              </a:rPr>
              <a:t>Питание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170800" y="5284799"/>
            <a:ext cx="29604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00" b="0">
                <a:solidFill>
                  <a:srgbClr val="6B6F76"/>
                </a:solidFill>
                <a:latin typeface="Segoe UI"/>
              </a:rPr>
              <a:t>Суточная проба от каждой партии. Температура блюд — по технологическим документам, единой цифры в правилах нет.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3200" cy="1008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540000"/>
            <a:ext cx="104652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40">
                <a:solidFill>
                  <a:srgbClr val="8B1E2D"/>
                </a:solidFill>
                <a:latin typeface="Segoe UI"/>
              </a:rPr>
              <a:t>С 1 СЕНТЯБРЯ 2026 ПО 1 СЕНТЯБРЯ 2027 ГОДА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900000"/>
            <a:ext cx="104652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2700" b="1">
                <a:solidFill>
                  <a:srgbClr val="16181D"/>
                </a:solidFill>
                <a:latin typeface="Georgia"/>
              </a:rPr>
              <a:t>Приказ № 316: три новшества на каждом уроке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6B6F76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6B6F76"/>
                </a:solidFill>
                <a:latin typeface="Segoe UI"/>
              </a:rPr>
              <a:t>9</a:t>
            </a:r>
          </a:p>
        </p:txBody>
      </p:sp>
      <p:sp>
        <p:nvSpPr>
          <p:cNvPr id="8" name="Rectangle 7"/>
          <p:cNvSpPr/>
          <p:nvPr/>
        </p:nvSpPr>
        <p:spPr>
          <a:xfrm>
            <a:off x="864000" y="2196000"/>
            <a:ext cx="3344400" cy="2664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115999" y="2304000"/>
            <a:ext cx="1440000" cy="864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5400" b="1">
                <a:solidFill>
                  <a:srgbClr val="8B1E2D"/>
                </a:solidFill>
                <a:latin typeface="Georgia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999" y="3240000"/>
            <a:ext cx="2840401" cy="43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900" b="1">
                <a:solidFill>
                  <a:srgbClr val="16181D"/>
                </a:solidFill>
                <a:latin typeface="Georgia"/>
              </a:rPr>
              <a:t>Телефоны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999" y="3636000"/>
            <a:ext cx="2840401" cy="115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4000"/>
              </a:lnSpc>
              <a:spcAft>
                <a:spcPts val="600"/>
              </a:spcAft>
            </a:pPr>
            <a:r>
              <a:rPr sz="1300" b="0">
                <a:solidFill>
                  <a:srgbClr val="6B6F76"/>
                </a:solidFill>
                <a:latin typeface="Segoe UI"/>
              </a:rPr>
              <a:t>Средства связи на учебных занятиях использовать нельзя. Исключение — угроза жизни или здоровью.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424400" y="2196000"/>
            <a:ext cx="3344400" cy="2664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676399" y="2304000"/>
            <a:ext cx="1440000" cy="864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5400" b="1">
                <a:solidFill>
                  <a:srgbClr val="8B1E2D"/>
                </a:solidFill>
                <a:latin typeface="Georgia"/>
              </a:rP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76399" y="3240000"/>
            <a:ext cx="2840401" cy="43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900" b="1">
                <a:solidFill>
                  <a:srgbClr val="16181D"/>
                </a:solidFill>
                <a:latin typeface="Georgia"/>
              </a:rPr>
              <a:t>Оценка поведения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76399" y="3636000"/>
            <a:ext cx="2840401" cy="115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4000"/>
              </a:lnSpc>
              <a:spcAft>
                <a:spcPts val="600"/>
              </a:spcAft>
            </a:pPr>
            <a:r>
              <a:rPr sz="1300" b="0">
                <a:solidFill>
                  <a:srgbClr val="6B6F76"/>
                </a:solidFill>
                <a:latin typeface="Segoe UI"/>
              </a:rPr>
              <a:t>Появляется оценка поведения обучающихся. Порядок школа устанавливает своим локальным актом.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984800" y="2196000"/>
            <a:ext cx="3344400" cy="2664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236799" y="2304000"/>
            <a:ext cx="1440000" cy="864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5400" b="1">
                <a:solidFill>
                  <a:srgbClr val="8B1E2D"/>
                </a:solidFill>
                <a:latin typeface="Georgia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36799" y="3240000"/>
            <a:ext cx="2840401" cy="43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900" b="1">
                <a:solidFill>
                  <a:srgbClr val="16181D"/>
                </a:solidFill>
                <a:latin typeface="Georgia"/>
              </a:rPr>
              <a:t>Реакция на уроке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36799" y="3636000"/>
            <a:ext cx="2840401" cy="115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4000"/>
              </a:lnSpc>
              <a:spcAft>
                <a:spcPts val="600"/>
              </a:spcAft>
            </a:pPr>
            <a:r>
              <a:rPr sz="1300" b="0">
                <a:solidFill>
                  <a:srgbClr val="6B6F76"/>
                </a:solidFill>
                <a:latin typeface="Segoe UI"/>
              </a:rPr>
              <a:t>Учитель указывает на необходимость соблюдать правила, при повторном нарушении действует по установленному порядку.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64000" y="5112000"/>
            <a:ext cx="10465200" cy="64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300" b="1">
                <a:solidFill>
                  <a:srgbClr val="8B1E2D"/>
                </a:solidFill>
                <a:latin typeface="Segoe UI"/>
              </a:rPr>
              <a:t>Правила внутреннего распорядка обучающихся приводятся в соответствие с приказом № 316. Ответственный: [должность, Ф.И.О.]. Срок — 1 сентября 2026 года.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