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x="121932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avgustovskiy-pedsovet-20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gradFill rotWithShape="1">
            <a:gsLst>
              <a:gs pos="0">
                <a:srgbClr val="5A121E">
                  <a:alpha val="95000"/>
                </a:srgbClr>
              </a:gs>
              <a:gs pos="62000">
                <a:srgbClr val="5A121E">
                  <a:alpha val="75000"/>
                </a:srgbClr>
              </a:gs>
              <a:gs pos="100000">
                <a:srgbClr val="5A121E">
                  <a:alpha val="45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864000" y="1404000"/>
            <a:ext cx="2160000" cy="50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4000" y="1655999"/>
            <a:ext cx="7920000" cy="3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200" b="1" spc="180">
                <a:solidFill>
                  <a:srgbClr val="FFFFFF"/>
                </a:solidFill>
                <a:latin typeface="Segoe UI"/>
              </a:rPr>
              <a:t>ЗАСЕДАНИЕ ПЕДАГОГИЧЕСКОГО СОВЕТА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2160000"/>
            <a:ext cx="8640000" cy="1944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4000"/>
              </a:lnSpc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Georgia"/>
              </a:rPr>
              <a:t>Начало 2026/2027 учебного года:</a:t>
            </a:r>
          </a:p>
          <a:p>
            <a:pPr algn="l">
              <a:lnSpc>
                <a:spcPct val="114000"/>
              </a:lnSpc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Georgia"/>
              </a:rPr>
              <a:t>готовность школы, новые требования</a:t>
            </a:r>
          </a:p>
          <a:p>
            <a:pPr algn="l">
              <a:lnSpc>
                <a:spcPct val="114000"/>
              </a:lnSpc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Georgia"/>
              </a:rPr>
              <a:t>и меры поддержки учителей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4000" y="4536000"/>
            <a:ext cx="7920000" cy="115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400"/>
              </a:spcAft>
            </a:pPr>
            <a:r>
              <a:rPr sz="1400" b="0">
                <a:solidFill>
                  <a:srgbClr val="F3DDE1"/>
                </a:solidFill>
                <a:latin typeface="Segoe UI"/>
              </a:rPr>
              <a:t>[полное наименование образовательной организации]</a:t>
            </a:r>
          </a:p>
          <a:p>
            <a:pPr algn="l">
              <a:lnSpc>
                <a:spcPct val="122000"/>
              </a:lnSpc>
              <a:spcAft>
                <a:spcPts val="400"/>
              </a:spcAft>
            </a:pPr>
            <a:r>
              <a:rPr sz="1400" b="0">
                <a:solidFill>
                  <a:srgbClr val="F3DDE1"/>
                </a:solidFill>
                <a:latin typeface="Segoe UI"/>
              </a:rPr>
              <a:t>[дата] года, начало в [время], [место проведения]</a:t>
            </a:r>
          </a:p>
          <a:p>
            <a:pPr algn="l">
              <a:lnSpc>
                <a:spcPct val="122000"/>
              </a:lnSpc>
              <a:spcAft>
                <a:spcPts val="400"/>
              </a:spcAft>
            </a:pPr>
            <a:r>
              <a:rPr sz="1400" b="0">
                <a:solidFill>
                  <a:srgbClr val="F3DDE1"/>
                </a:solidFill>
                <a:latin typeface="Segoe UI"/>
              </a:rPr>
              <a:t>Председатель — [должность, Ф.И.О.] · Секретарь — [Ф.И.О.]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FFFFFF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FFFFFF"/>
                </a:solidFill>
                <a:latin typeface="Segoe UI"/>
              </a:rPr>
              <a:t>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edsovet-slide-korido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gradFill rotWithShape="1">
            <a:gsLst>
              <a:gs pos="0">
                <a:srgbClr val="5A121E">
                  <a:alpha val="92000"/>
                </a:srgbClr>
              </a:gs>
              <a:gs pos="62000">
                <a:srgbClr val="5A121E">
                  <a:alpha val="70399"/>
                </a:srgbClr>
              </a:gs>
              <a:gs pos="100000">
                <a:srgbClr val="5A121E">
                  <a:alpha val="38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684000"/>
            <a:ext cx="3600000" cy="21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9600" b="1">
                <a:solidFill>
                  <a:srgbClr val="FFFFFF"/>
                </a:solidFill>
                <a:latin typeface="Georgia"/>
              </a:rPr>
              <a:t>02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3240000"/>
            <a:ext cx="10465200" cy="324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200" b="1" spc="160">
                <a:solidFill>
                  <a:srgbClr val="FFFFFF"/>
                </a:solidFill>
                <a:latin typeface="Segoe UI"/>
              </a:rPr>
              <a:t>ВОПРОС 3 ПОВЕСТКИ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3708000"/>
            <a:ext cx="8280000" cy="180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sz="3800" b="1">
                <a:solidFill>
                  <a:srgbClr val="FFFFFF"/>
                </a:solidFill>
                <a:latin typeface="Georgia"/>
              </a:rPr>
              <a:t>Указ Президента</a:t>
            </a: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sz="3800" b="1">
                <a:solidFill>
                  <a:srgbClr val="FFFFFF"/>
                </a:solidFill>
                <a:latin typeface="Georgia"/>
              </a:rPr>
              <a:t>от 20.07.2026 № 498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4000" y="5292000"/>
            <a:ext cx="7920000" cy="108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500"/>
              </a:spcAft>
            </a:pPr>
            <a:r>
              <a:rPr sz="1600" b="0">
                <a:solidFill>
                  <a:srgbClr val="F3DDE1"/>
                </a:solidFill>
                <a:latin typeface="Segoe UI"/>
              </a:rPr>
              <a:t>Гарантии учителю действуют со дня подписания.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FFFFFF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FFFFFF"/>
                </a:solidFill>
                <a:latin typeface="Segoe UI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ДЕЙСТВУЕТ С 20 ИЮЛЯ 2026 ГОДА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Что указ гарантирует учителю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11</a:t>
            </a:r>
          </a:p>
        </p:txBody>
      </p:sp>
      <p:sp>
        <p:nvSpPr>
          <p:cNvPr id="8" name="Rectangle 7"/>
          <p:cNvSpPr/>
          <p:nvPr/>
        </p:nvSpPr>
        <p:spPr>
          <a:xfrm>
            <a:off x="864000" y="2196000"/>
            <a:ext cx="3356400" cy="198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864000" y="2196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62000" y="2376000"/>
            <a:ext cx="1080000" cy="39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62000" y="2789999"/>
            <a:ext cx="2960400" cy="50399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Segoe UI"/>
              </a:rPr>
              <a:t>Профессиональное развитие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62000" y="3344399"/>
            <a:ext cx="29604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Весь период педагогической деятельности, с методическим сопровождением по профилю.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418400" y="2196000"/>
            <a:ext cx="3356400" cy="198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418400" y="2196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616400" y="2376000"/>
            <a:ext cx="1080000" cy="39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16400" y="2789999"/>
            <a:ext cx="2960400" cy="50399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Segoe UI"/>
              </a:rPr>
              <a:t>Наставничество не менее года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16400" y="3344399"/>
            <a:ext cx="29604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Для тех, кто впервые приступил к педагогической деятельности.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972800" y="2196000"/>
            <a:ext cx="3356400" cy="198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972800" y="2196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170800" y="2376000"/>
            <a:ext cx="1080000" cy="39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170800" y="2789999"/>
            <a:ext cx="2960400" cy="50399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Segoe UI"/>
              </a:rPr>
              <a:t>Звание «Ветеран труда»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70800" y="3344399"/>
            <a:ext cx="29604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При стаже педагогической работы не менее 25 лет.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64000" y="4374000"/>
            <a:ext cx="3356400" cy="198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864000" y="4374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062000" y="4554000"/>
            <a:ext cx="1080000" cy="39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62000" y="4967999"/>
            <a:ext cx="2960400" cy="50399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Segoe UI"/>
              </a:rPr>
              <a:t>Музеи и электронные ресурсы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62000" y="5522399"/>
            <a:ext cx="29604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Музеи — не реже раза в месяц. Ресурсы за счёт бюджета — бесплатно.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418400" y="4374000"/>
            <a:ext cx="3356400" cy="198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4418400" y="4374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4616400" y="4554000"/>
            <a:ext cx="1080000" cy="39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616400" y="4967999"/>
            <a:ext cx="2960400" cy="50399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Segoe UI"/>
              </a:rPr>
              <a:t>Юридическая помощь бесплатно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616400" y="5522399"/>
            <a:ext cx="29604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По вопросам педагогической деятельности, включая трудовые права.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972800" y="4374000"/>
            <a:ext cx="3356400" cy="198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7972800" y="4374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170800" y="4554000"/>
            <a:ext cx="1080000" cy="39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06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170800" y="4967999"/>
            <a:ext cx="2960400" cy="50399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Segoe UI"/>
              </a:rPr>
              <a:t>Защита жизни и здоровья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170800" y="5522399"/>
            <a:ext cx="29604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От угрозы причинения вреда в связи с педагогической деятельностью.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УКАЗ № 498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Что обязано сделать Правительство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12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4000" y="2124000"/>
            <a:ext cx="5544000" cy="3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СРОК — ШЕСТЬ МЕСЯЦЕВ СО ДНЯ ВСТУПЛЕНИЯ В СИЛУ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4000" y="2484000"/>
            <a:ext cx="55440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5000"/>
              </a:lnSpc>
              <a:spcAft>
                <a:spcPts val="0"/>
              </a:spcAft>
            </a:pPr>
            <a:r>
              <a:rPr sz="3600" b="1">
                <a:solidFill>
                  <a:srgbClr val="16181D"/>
                </a:solidFill>
                <a:latin typeface="Georgia"/>
              </a:rPr>
              <a:t>до 20 января 2027</a:t>
            </a:r>
          </a:p>
        </p:txBody>
      </p:sp>
      <p:sp>
        <p:nvSpPr>
          <p:cNvPr id="10" name="Rectangle 9"/>
          <p:cNvSpPr/>
          <p:nvPr/>
        </p:nvSpPr>
        <p:spPr>
          <a:xfrm>
            <a:off x="864000" y="3837600"/>
            <a:ext cx="93600" cy="936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23200" y="3726000"/>
            <a:ext cx="5284800" cy="503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600"/>
              </a:spcAft>
            </a:pPr>
            <a:r>
              <a:rPr sz="1500" b="0">
                <a:solidFill>
                  <a:srgbClr val="16181D"/>
                </a:solidFill>
                <a:latin typeface="Segoe UI"/>
              </a:rPr>
              <a:t>Единый образец удостоверения учителя и порядок его выдачи.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4000" y="4464000"/>
            <a:ext cx="93600" cy="936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23200" y="4352400"/>
            <a:ext cx="5284800" cy="503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600"/>
              </a:spcAft>
            </a:pPr>
            <a:r>
              <a:rPr sz="1500" b="0">
                <a:solidFill>
                  <a:srgbClr val="16181D"/>
                </a:solidFill>
                <a:latin typeface="Segoe UI"/>
              </a:rPr>
              <a:t>Уточнённые требования к режиму рабочего времени и объёму учебной нагрузки.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64000" y="5090400"/>
            <a:ext cx="93600" cy="936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123200" y="4978800"/>
            <a:ext cx="5284800" cy="503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600"/>
              </a:spcAft>
            </a:pPr>
            <a:r>
              <a:rPr sz="1500" b="0">
                <a:solidFill>
                  <a:srgbClr val="16181D"/>
                </a:solidFill>
                <a:latin typeface="Segoe UI"/>
              </a:rPr>
              <a:t>Изменения в законодательство под перечисленные меры поддержки.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696000" y="2088000"/>
            <a:ext cx="4633200" cy="3456000"/>
          </a:xfrm>
          <a:prstGeom prst="rect">
            <a:avLst/>
          </a:prstGeom>
          <a:solidFill>
            <a:srgbClr val="F8EC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696000" y="2088000"/>
            <a:ext cx="57600" cy="34560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948000" y="2304000"/>
            <a:ext cx="3744000" cy="3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ЧТО ЭТО ЗНАЧИТ СЕЙЧАС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48000" y="2700000"/>
            <a:ext cx="3744000" cy="2664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1000"/>
              </a:spcAft>
            </a:pPr>
            <a:r>
              <a:rPr sz="1400" b="0">
                <a:solidFill>
                  <a:srgbClr val="16181D"/>
                </a:solidFill>
                <a:latin typeface="Segoe UI"/>
              </a:rPr>
              <a:t>Даты выдачи удостоверения и новых правил нагрузки пока нет ни в одном акте.</a:t>
            </a:r>
          </a:p>
          <a:p>
            <a:pPr algn="l">
              <a:lnSpc>
                <a:spcPct val="124000"/>
              </a:lnSpc>
              <a:spcAft>
                <a:spcPts val="1000"/>
              </a:spcAft>
            </a:pPr>
            <a:r>
              <a:rPr sz="1400" b="0">
                <a:solidFill>
                  <a:srgbClr val="16181D"/>
                </a:solidFill>
                <a:latin typeface="Segoe UI"/>
              </a:rPr>
              <a:t>Меры поддержки, действующие в регионе, снижать нельзя: это записано в самом указе.</a:t>
            </a:r>
          </a:p>
          <a:p>
            <a:pPr algn="l">
              <a:lnSpc>
                <a:spcPct val="124000"/>
              </a:lnSpc>
              <a:spcAft>
                <a:spcPts val="1000"/>
              </a:spcAft>
            </a:pPr>
            <a:r>
              <a:rPr sz="1400" b="0">
                <a:solidFill>
                  <a:srgbClr val="16181D"/>
                </a:solidFill>
                <a:latin typeface="Segoe UI"/>
              </a:rPr>
              <a:t>Первоочередной приём детей учителей в детский сад — рекомендация субъектам Российской Федерации, а не обязанность школы.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ВОПРОС 3 ПОВЕСТКИ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Что школа делает по указу № 498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13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64000" y="2232000"/>
          <a:ext cx="10465200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1904"/>
                <a:gridCol w="2720952"/>
                <a:gridCol w="2302344"/>
              </a:tblGrid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Segoe UI"/>
                        </a:rPr>
                        <a:t>Действие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Segoe UI"/>
                        </a:rPr>
                        <a:t>Исполнитель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Segoe UI"/>
                        </a:rPr>
                        <a:t>Срок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Ознакомить каждого педагогического работника с полным перечнем гарантий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Директор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1 сентября 2026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Назначить ответственного за информирование о мерах поддержки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Директор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1 сентября 2026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Закрепить наставников за впервые приступающими к работе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[должность, Ф.И.О.]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5 сентября 2026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Составить список работников со стажем 25 лет и более и уведомить их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Специалист по кадрам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15 сентября 2026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64000" y="4464000"/>
            <a:ext cx="10465200" cy="864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60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Подтверждение исполнения: лист ознакомления с подписью каждого работника, приказ о назначении ответственного, приказ о закреплении наставников, утверждённый список работников со стажем.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edsovet-dokumentacionnaya-nagruz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gradFill rotWithShape="1">
            <a:gsLst>
              <a:gs pos="0">
                <a:srgbClr val="5A121E">
                  <a:alpha val="92000"/>
                </a:srgbClr>
              </a:gs>
              <a:gs pos="62000">
                <a:srgbClr val="5A121E">
                  <a:alpha val="70399"/>
                </a:srgbClr>
              </a:gs>
              <a:gs pos="100000">
                <a:srgbClr val="5A121E">
                  <a:alpha val="38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684000"/>
            <a:ext cx="3600000" cy="21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9600" b="1">
                <a:solidFill>
                  <a:srgbClr val="FFFFFF"/>
                </a:solidFill>
                <a:latin typeface="Georgia"/>
              </a:rPr>
              <a:t>03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3240000"/>
            <a:ext cx="10465200" cy="324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200" b="1" spc="160">
                <a:solidFill>
                  <a:srgbClr val="FFFFFF"/>
                </a:solidFill>
                <a:latin typeface="Segoe UI"/>
              </a:rPr>
              <a:t>ВОПРОС 4 ПОВЕСТКИ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3708000"/>
            <a:ext cx="8280000" cy="180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sz="3800" b="1">
                <a:solidFill>
                  <a:srgbClr val="FFFFFF"/>
                </a:solidFill>
                <a:latin typeface="Georgia"/>
              </a:rPr>
              <a:t>Наставничество</a:t>
            </a: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sz="3800" b="1">
                <a:solidFill>
                  <a:srgbClr val="FFFFFF"/>
                </a:solidFill>
                <a:latin typeface="Georgia"/>
              </a:rPr>
              <a:t>в 2026/2027 учебном году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4000" y="5292000"/>
            <a:ext cx="7920000" cy="108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500"/>
              </a:spcAft>
            </a:pPr>
            <a:r>
              <a:rPr sz="1600" b="0">
                <a:solidFill>
                  <a:srgbClr val="F3DDE1"/>
                </a:solidFill>
                <a:latin typeface="Segoe UI"/>
              </a:rPr>
              <a:t>Кто закреплён, за кем и на какой срок.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FFFFFF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FFFFFF"/>
                </a:solidFill>
                <a:latin typeface="Segoe UI"/>
              </a:rPr>
              <a:t>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ВОПРОС 4 ПОВЕСТКИ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Наставники и наставляемые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15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64000" y="2196000"/>
          <a:ext cx="10465200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9560"/>
                <a:gridCol w="2302344"/>
                <a:gridCol w="3139560"/>
                <a:gridCol w="1883736"/>
              </a:tblGrid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Segoe UI"/>
                        </a:rPr>
                        <a:t>Наставляемый (Ф.И.О.)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Segoe UI"/>
                        </a:rPr>
                        <a:t>Предмет, класс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Segoe UI"/>
                        </a:rPr>
                        <a:t>Наставник (Ф.И.О.)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Segoe UI"/>
                        </a:rPr>
                        <a:t>Срок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[Ф.И.О.]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[предмет]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[Ф.И.О.]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не менее года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[Ф.И.О.]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[предмет]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[Ф.И.О.]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не менее года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[Ф.И.О.]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[предмет]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[Ф.И.О.]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не менее года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[Ф.И.О.]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[предмет]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[Ф.И.О.]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не менее года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64000" y="4104000"/>
            <a:ext cx="10465200" cy="3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КАК ЭТО ОФОРМЛЯЕТСЯ</a:t>
            </a:r>
          </a:p>
        </p:txBody>
      </p:sp>
      <p:sp>
        <p:nvSpPr>
          <p:cNvPr id="10" name="Rectangle 9"/>
          <p:cNvSpPr/>
          <p:nvPr/>
        </p:nvSpPr>
        <p:spPr>
          <a:xfrm>
            <a:off x="864000" y="4521600"/>
            <a:ext cx="93600" cy="936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23200" y="4410000"/>
            <a:ext cx="10206000" cy="503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6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>Приказ о закреплении наставника: срок не менее одного года со дня начала педагогической деятельности, а не со дня приказа.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4000" y="5148000"/>
            <a:ext cx="93600" cy="936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23200" y="5036400"/>
            <a:ext cx="10206000" cy="503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6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>План работы наставника с наставляемым, подписанный обоими.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64000" y="5551200"/>
            <a:ext cx="93600" cy="936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123200" y="5439600"/>
            <a:ext cx="10206000" cy="503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6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>Содержание, объём работы наставника и доплата — соглашением сторон по статье 351.8 Трудового кодекса; о досрочной отмене поручения предупреждают не позднее чем за три рабочих дня.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avgustovskiy-pedsovet-20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gradFill rotWithShape="1">
            <a:gsLst>
              <a:gs pos="0">
                <a:srgbClr val="5A121E">
                  <a:alpha val="92000"/>
                </a:srgbClr>
              </a:gs>
              <a:gs pos="62000">
                <a:srgbClr val="5A121E">
                  <a:alpha val="70399"/>
                </a:srgbClr>
              </a:gs>
              <a:gs pos="100000">
                <a:srgbClr val="5A121E">
                  <a:alpha val="38000"/>
                </a:srgbClr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684000"/>
            <a:ext cx="3600000" cy="21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9600" b="1">
                <a:solidFill>
                  <a:srgbClr val="FFFFFF"/>
                </a:solidFill>
                <a:latin typeface="Georgia"/>
              </a:rPr>
              <a:t>04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3240000"/>
            <a:ext cx="10465200" cy="324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200" b="1" spc="160">
                <a:solidFill>
                  <a:srgbClr val="FFFFFF"/>
                </a:solidFill>
                <a:latin typeface="Segoe UI"/>
              </a:rPr>
              <a:t>ВОПРОС 5 ПОВЕСТКИ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3708000"/>
            <a:ext cx="8280000" cy="180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sz="3800" b="1">
                <a:solidFill>
                  <a:srgbClr val="FFFFFF"/>
                </a:solidFill>
                <a:latin typeface="Georgia"/>
              </a:rPr>
              <a:t>Проект решения</a:t>
            </a: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sz="3800" b="1">
                <a:solidFill>
                  <a:srgbClr val="FFFFFF"/>
                </a:solidFill>
                <a:latin typeface="Georgia"/>
              </a:rPr>
              <a:t>педагогического совета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4000" y="5292000"/>
            <a:ext cx="7920000" cy="108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500"/>
              </a:spcAft>
            </a:pPr>
            <a:r>
              <a:rPr sz="1600" b="0">
                <a:solidFill>
                  <a:srgbClr val="F3DDE1"/>
                </a:solidFill>
                <a:latin typeface="Segoe UI"/>
              </a:rPr>
              <a:t>Тринадцать пунктов. Голосование по решению в целом.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FFFFFF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FFFFFF"/>
                </a:solidFill>
                <a:latin typeface="Segoe UI"/>
              </a:rPr>
              <a:t>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ПРОЕКТ РЕШЕНИЯ, ПУНКТЫ 1–4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Локальные акты и информационная открытость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17</a:t>
            </a:r>
          </a:p>
        </p:txBody>
      </p:sp>
      <p:sp>
        <p:nvSpPr>
          <p:cNvPr id="8" name="Rectangle 7"/>
          <p:cNvSpPr/>
          <p:nvPr/>
        </p:nvSpPr>
        <p:spPr>
          <a:xfrm>
            <a:off x="864000" y="2196000"/>
            <a:ext cx="51066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864000" y="2196000"/>
            <a:ext cx="51066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80000" y="2358000"/>
            <a:ext cx="5760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200" b="1">
                <a:solidFill>
                  <a:srgbClr val="8B1E2D"/>
                </a:solidFill>
                <a:latin typeface="Georgia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48000" y="2376000"/>
            <a:ext cx="4170600" cy="75599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Привести локальные акты об обучении по охране труда в соответствие с постановлением № 805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48000" y="3139200"/>
            <a:ext cx="41706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Исполнитель: [должность, Ф.И.О.]</a:t>
            </a:r>
          </a:p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Срок: 31 августа 2026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22599" y="2196000"/>
            <a:ext cx="51066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22599" y="2196000"/>
            <a:ext cx="51066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38599" y="2358000"/>
            <a:ext cx="5760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200" b="1">
                <a:solidFill>
                  <a:srgbClr val="8B1E2D"/>
                </a:solidFill>
                <a:latin typeface="Georgia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06599" y="2376000"/>
            <a:ext cx="4170600" cy="75599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Заменить в локальных актах ссылки на утратившие силу санитарные правила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06599" y="3139200"/>
            <a:ext cx="41706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Исполнитель: [должность, Ф.И.О.]</a:t>
            </a:r>
          </a:p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Срок: 1 сентября 2026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64000" y="3996000"/>
            <a:ext cx="51066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864000" y="3996000"/>
            <a:ext cx="51066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80000" y="4158000"/>
            <a:ext cx="5760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200" b="1">
                <a:solidFill>
                  <a:srgbClr val="8B1E2D"/>
                </a:solidFill>
                <a:latin typeface="Georgia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48000" y="4176000"/>
            <a:ext cx="4170600" cy="75599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Актуализировать раздел сайта «Сведения об образовательной организации»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48000" y="4939200"/>
            <a:ext cx="41706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Исполнитель: [должность, Ф.И.О.]</a:t>
            </a:r>
          </a:p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Срок: 1 сентября 2026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222599" y="3996000"/>
            <a:ext cx="51066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6222599" y="3996000"/>
            <a:ext cx="51066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38599" y="4158000"/>
            <a:ext cx="5760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200" b="1">
                <a:solidFill>
                  <a:srgbClr val="8B1E2D"/>
                </a:solidFill>
                <a:latin typeface="Georgia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06599" y="4176000"/>
            <a:ext cx="4170600" cy="50399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Довести до педагогических работников гарантии по указу № 498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06599" y="4708800"/>
            <a:ext cx="41706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Исполнитель: Директор</a:t>
            </a:r>
          </a:p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Срок: 1 сентября 2026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ПРОЕКТ РЕШЕНИЯ, ПУНКТЫ 5–8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Меры поддержки и охрана труда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18</a:t>
            </a:r>
          </a:p>
        </p:txBody>
      </p:sp>
      <p:sp>
        <p:nvSpPr>
          <p:cNvPr id="8" name="Rectangle 7"/>
          <p:cNvSpPr/>
          <p:nvPr/>
        </p:nvSpPr>
        <p:spPr>
          <a:xfrm>
            <a:off x="864000" y="2196000"/>
            <a:ext cx="51066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864000" y="2196000"/>
            <a:ext cx="51066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80000" y="2358000"/>
            <a:ext cx="5760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200" b="1">
                <a:solidFill>
                  <a:srgbClr val="8B1E2D"/>
                </a:solidFill>
                <a:latin typeface="Georgia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48000" y="2376000"/>
            <a:ext cx="4170600" cy="75599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Назначить ответственного за информирование работников о мерах поддержки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48000" y="3139200"/>
            <a:ext cx="41706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Исполнитель: Директор</a:t>
            </a:r>
          </a:p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Срок: 1 сентября 2026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22599" y="2196000"/>
            <a:ext cx="51066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22599" y="2196000"/>
            <a:ext cx="51066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38599" y="2358000"/>
            <a:ext cx="5760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200" b="1">
                <a:solidFill>
                  <a:srgbClr val="8B1E2D"/>
                </a:solidFill>
                <a:latin typeface="Georgia"/>
              </a:rPr>
              <a:t>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06599" y="2376000"/>
            <a:ext cx="4170600" cy="75599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Закрепить наставников за учителями, впервые приступающими к работе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06599" y="3139200"/>
            <a:ext cx="41706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Исполнитель: [должность, Ф.И.О.]</a:t>
            </a:r>
          </a:p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Срок: 5 сентября 2026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64000" y="3996000"/>
            <a:ext cx="51066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864000" y="3996000"/>
            <a:ext cx="51066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80000" y="4158000"/>
            <a:ext cx="5760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200" b="1">
                <a:solidFill>
                  <a:srgbClr val="8B1E2D"/>
                </a:solidFill>
                <a:latin typeface="Georgia"/>
              </a:rPr>
              <a:t>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48000" y="4176000"/>
            <a:ext cx="4170600" cy="50399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Организовать учёт стажа для присвоения звания «Ветеран труда»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48000" y="4708800"/>
            <a:ext cx="41706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Исполнитель: Специалист по кадрам</a:t>
            </a:r>
          </a:p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Срок: 15 сентября 2026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222599" y="3996000"/>
            <a:ext cx="51066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6222599" y="3996000"/>
            <a:ext cx="51066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38599" y="4158000"/>
            <a:ext cx="5760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200" b="1">
                <a:solidFill>
                  <a:srgbClr val="8B1E2D"/>
                </a:solidFill>
                <a:latin typeface="Georgia"/>
              </a:rPr>
              <a:t>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06599" y="4176000"/>
            <a:ext cx="4170600" cy="75599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Пересмотреть состав комиссии по проверке знаний требований охраны труда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06599" y="4939200"/>
            <a:ext cx="41706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Исполнитель: Специалист по охране труда</a:t>
            </a:r>
          </a:p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Срок: 31 августа 2026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ПРОЕКТ РЕШЕНИЯ, ПУНКТЫ 9–12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Дисциплина, аттестация, контроль сроков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19</a:t>
            </a:r>
          </a:p>
        </p:txBody>
      </p:sp>
      <p:sp>
        <p:nvSpPr>
          <p:cNvPr id="8" name="Rectangle 7"/>
          <p:cNvSpPr/>
          <p:nvPr/>
        </p:nvSpPr>
        <p:spPr>
          <a:xfrm>
            <a:off x="864000" y="2196000"/>
            <a:ext cx="51066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864000" y="2196000"/>
            <a:ext cx="51066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80000" y="2358000"/>
            <a:ext cx="5760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200" b="1">
                <a:solidFill>
                  <a:srgbClr val="8B1E2D"/>
                </a:solidFill>
                <a:latin typeface="Georgia"/>
              </a:rPr>
              <a:t>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48000" y="2376000"/>
            <a:ext cx="4170600" cy="75599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Актуализировать правила внутреннего распорядка обучающихся в части средств связи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48000" y="3139200"/>
            <a:ext cx="41706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Исполнитель: [должность, Ф.И.О.]</a:t>
            </a:r>
          </a:p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Срок: 1 сентября 2026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22599" y="2196000"/>
            <a:ext cx="51066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22599" y="2196000"/>
            <a:ext cx="51066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38599" y="2358000"/>
            <a:ext cx="5760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200" b="1">
                <a:solidFill>
                  <a:srgbClr val="8B1E2D"/>
                </a:solidFill>
                <a:latin typeface="Georgia"/>
              </a:rPr>
              <a:t>10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06599" y="2376000"/>
            <a:ext cx="4170600" cy="75599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Довести до классных руководителей 9-х классов изменения порядка аттестации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06599" y="3139200"/>
            <a:ext cx="41706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Исполнитель: [должность, Ф.И.О.]</a:t>
            </a:r>
          </a:p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Срок: 1 октября 2026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64000" y="3996000"/>
            <a:ext cx="51066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864000" y="3996000"/>
            <a:ext cx="51066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80000" y="4158000"/>
            <a:ext cx="5760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200" b="1">
                <a:solidFill>
                  <a:srgbClr val="8B1E2D"/>
                </a:solidFill>
                <a:latin typeface="Georgia"/>
              </a:rPr>
              <a:t>11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48000" y="4176000"/>
            <a:ext cx="4170600" cy="75599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Включить в план внутришкольного контроля проверку сроков действия актов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48000" y="4939200"/>
            <a:ext cx="41706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Исполнитель: [должность, Ф.И.О.]</a:t>
            </a:r>
          </a:p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Срок: 1 октября 2026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222599" y="3996000"/>
            <a:ext cx="51066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6222599" y="3996000"/>
            <a:ext cx="51066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38599" y="4158000"/>
            <a:ext cx="5760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200" b="1">
                <a:solidFill>
                  <a:srgbClr val="8B1E2D"/>
                </a:solidFill>
                <a:latin typeface="Georgia"/>
              </a:rPr>
              <a:t>12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06599" y="4176000"/>
            <a:ext cx="4170600" cy="75599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Передать в кадровую службу сведения о применённых мерах поддержки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06599" y="4939200"/>
            <a:ext cx="41706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Исполнитель: [должность, Ф.И.О.]</a:t>
            </a:r>
          </a:p>
          <a:p>
            <a:pPr algn="l">
              <a:lnSpc>
                <a:spcPct val="120000"/>
              </a:lnSpc>
              <a:spcAft>
                <a:spcPts val="3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Срок: 1 октября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УТВЕРЖДАЕТСЯ ГОЛОСОВАНИЕМ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Повестка дня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2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64000" y="2232000"/>
          <a:ext cx="10465200" cy="21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7912"/>
                <a:gridCol w="5755860"/>
                <a:gridCol w="2825604"/>
                <a:gridCol w="1255824"/>
              </a:tblGrid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Segoe UI"/>
                        </a:rPr>
                        <a:t>№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Segoe UI"/>
                        </a:rPr>
                        <a:t>Вопрос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Segoe UI"/>
                        </a:rPr>
                        <a:t>Докладчик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Segoe UI"/>
                        </a:rPr>
                        <a:t>Мин.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1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Готовность школы к 2026/2027 учебному году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[должность, Ф.И.О.]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15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2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Изменения в нормах с 31 августа и 1 сентября 2026 года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[должность, Ф.И.О.]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25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3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Указ Президента Российской Федерации от 20.07.2026 № 498: гарантии учителю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Директор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20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4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Наставничество для учителей, впервые приступающих к работе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[должность, Ф.И.О.]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10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5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Принятие решения педагогического совета, голосование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Директор, секретарь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10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6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Разное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—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200" b="0">
                          <a:solidFill>
                            <a:srgbClr val="16181D"/>
                          </a:solidFill>
                          <a:latin typeface="Segoe UI"/>
                        </a:rPr>
                        <a:t>10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64000" y="5634000"/>
            <a:ext cx="10465200" cy="57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Вопросы, предложенные к включению в ходе заседания, рассматриваются в разделе «Разное» или выносятся на совещание при директоре.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ПРОЕКТ РЕШЕНИЯ, ПУНКТ 13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Контроль исполнения и голосование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20</a:t>
            </a:r>
          </a:p>
        </p:txBody>
      </p:sp>
      <p:sp>
        <p:nvSpPr>
          <p:cNvPr id="8" name="Rectangle 7"/>
          <p:cNvSpPr/>
          <p:nvPr/>
        </p:nvSpPr>
        <p:spPr>
          <a:xfrm>
            <a:off x="864000" y="2160000"/>
            <a:ext cx="10465200" cy="1224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864000" y="2160000"/>
            <a:ext cx="104652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999" y="2340000"/>
            <a:ext cx="9961201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600"/>
              </a:spcAft>
            </a:pPr>
            <a:r>
              <a:rPr sz="1400" b="0">
                <a:solidFill>
                  <a:srgbClr val="16181D"/>
                </a:solidFill>
                <a:latin typeface="Segoe UI"/>
              </a:rPr>
              <a:t>Контроль за исполнением решения возложить на [должность, Ф.И.О.].</a:t>
            </a:r>
          </a:p>
          <a:p>
            <a:pPr algn="l">
              <a:lnSpc>
                <a:spcPct val="124000"/>
              </a:lnSpc>
              <a:spcAft>
                <a:spcPts val="600"/>
              </a:spcAft>
            </a:pPr>
            <a:r>
              <a:rPr sz="1400" b="0">
                <a:solidFill>
                  <a:srgbClr val="16181D"/>
                </a:solidFill>
                <a:latin typeface="Segoe UI"/>
              </a:rPr>
              <a:t>Информацию о ходе исполнения каждого пункта заслушать [дата очередного заседания]. Пункты, не выполненные к сроку, фиксируются в протоколе с причиной и новым сроком.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4000" y="3744000"/>
            <a:ext cx="10465200" cy="3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ГОЛОСОВАНИЕ ПО РЕШЕНИЮ В ЦЕЛОМ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4000" y="4068000"/>
            <a:ext cx="2454300" cy="1224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4000" y="4212000"/>
            <a:ext cx="2454300" cy="3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22000"/>
              </a:lnSpc>
              <a:spcAft>
                <a:spcPts val="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Присутствовали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4000" y="4536000"/>
            <a:ext cx="2454300" cy="72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22000"/>
              </a:lnSpc>
              <a:spcAft>
                <a:spcPts val="0"/>
              </a:spcAft>
            </a:pPr>
            <a:r>
              <a:rPr sz="3400" b="1">
                <a:solidFill>
                  <a:srgbClr val="8B1E2D"/>
                </a:solidFill>
                <a:latin typeface="Georgia"/>
              </a:rPr>
              <a:t>[__]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534300" y="4068000"/>
            <a:ext cx="2454300" cy="1224000"/>
          </a:xfrm>
          <a:prstGeom prst="rect">
            <a:avLst/>
          </a:prstGeom>
          <a:solidFill>
            <a:srgbClr val="F8EC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3534300" y="4212000"/>
            <a:ext cx="2454300" cy="3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22000"/>
              </a:lnSpc>
              <a:spcAft>
                <a:spcPts val="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«За»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34300" y="4536000"/>
            <a:ext cx="2454300" cy="72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22000"/>
              </a:lnSpc>
              <a:spcAft>
                <a:spcPts val="0"/>
              </a:spcAft>
            </a:pPr>
            <a:r>
              <a:rPr sz="3400" b="1">
                <a:solidFill>
                  <a:srgbClr val="8B1E2D"/>
                </a:solidFill>
                <a:latin typeface="Georgia"/>
              </a:rPr>
              <a:t>[__]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204600" y="4068000"/>
            <a:ext cx="2454300" cy="1224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204600" y="4212000"/>
            <a:ext cx="2454300" cy="3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22000"/>
              </a:lnSpc>
              <a:spcAft>
                <a:spcPts val="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«Против»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04600" y="4536000"/>
            <a:ext cx="2454300" cy="72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22000"/>
              </a:lnSpc>
              <a:spcAft>
                <a:spcPts val="0"/>
              </a:spcAft>
            </a:pPr>
            <a:r>
              <a:rPr sz="3400" b="1">
                <a:solidFill>
                  <a:srgbClr val="8B1E2D"/>
                </a:solidFill>
                <a:latin typeface="Georgia"/>
              </a:rPr>
              <a:t>[__]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874900" y="4068000"/>
            <a:ext cx="2454300" cy="1224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874900" y="4212000"/>
            <a:ext cx="2454300" cy="3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22000"/>
              </a:lnSpc>
              <a:spcAft>
                <a:spcPts val="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«Воздержались»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874900" y="4536000"/>
            <a:ext cx="2454300" cy="72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22000"/>
              </a:lnSpc>
              <a:spcAft>
                <a:spcPts val="0"/>
              </a:spcAft>
            </a:pPr>
            <a:r>
              <a:rPr sz="3400" b="1">
                <a:solidFill>
                  <a:srgbClr val="8B1E2D"/>
                </a:solidFill>
                <a:latin typeface="Georgia"/>
              </a:rPr>
              <a:t>[__]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64000" y="5814000"/>
            <a:ext cx="104652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Georgia"/>
              </a:rPr>
              <a:t>Решение принято. Протокол № [__] от [дата].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ПОСЛЕ ЗАСЕДАНИЯ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Сводка сроков по решению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21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64000" y="2196000"/>
          <a:ext cx="10465200" cy="18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084"/>
                <a:gridCol w="4918644"/>
                <a:gridCol w="3767472"/>
              </a:tblGrid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Segoe UI"/>
                        </a:rPr>
                        <a:t>Срок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Segoe UI"/>
                        </a:rPr>
                        <a:t>Что должно быть сделано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Segoe UI"/>
                        </a:rPr>
                        <a:t>Чем подтверждается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31 августа 2026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Локальные акты по охране труда и состав комиссии по проверке знаний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Приказ, лист ознакомления, протокол по новой форме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1 сентября 2026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Ссылки на санитарные правила, раздел сайта, правила внутреннего распорядка, ознакомление с указом № 498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Приказы, акт проверки сайта, лист ознакомления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5 сентября 2026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Наставники закреплены, планы работы подписаны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Приказ о наставничестве, планы работы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15 сентября 2026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Список работников со стажем 25 лет и более, уведомления выданы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Утверждённый список, отметки о получении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1 октября 2026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Изменения порядка аттестации доведены, план внутришкольного контроля дополнен, сведения переданы в кадровую службу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Протоколы совещаний, план контроля, сопроводительная записка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ИСТОЧНИКИ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Официальные тексты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22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4000" y="2160000"/>
            <a:ext cx="5544000" cy="324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3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>Указ Президента Российской Федерации от 20.07.2026 № 498 «О дополнительных мерах поддержки учителей»</a:t>
            </a:r>
          </a:p>
          <a:p>
            <a:pPr algn="l">
              <a:lnSpc>
                <a:spcPct val="124000"/>
              </a:lnSpc>
              <a:spcAft>
                <a:spcPts val="3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>publication.pravo.gov.ru/document/0001202607200005</a:t>
            </a:r>
          </a:p>
          <a:p>
            <a:pPr algn="l">
              <a:lnSpc>
                <a:spcPct val="124000"/>
              </a:lnSpc>
              <a:spcAft>
                <a:spcPts val="3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/>
            </a:r>
          </a:p>
          <a:p>
            <a:pPr algn="l">
              <a:lnSpc>
                <a:spcPct val="124000"/>
              </a:lnSpc>
              <a:spcAft>
                <a:spcPts val="3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>СП 2.4.2.4283-26 — постановление Главного государственного санитарного врача от 02.06.2026 № 19</a:t>
            </a:r>
          </a:p>
          <a:p>
            <a:pPr algn="l">
              <a:lnSpc>
                <a:spcPct val="124000"/>
              </a:lnSpc>
              <a:spcAft>
                <a:spcPts val="3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>publication.pravo.gov.ru/document/0001202606020083</a:t>
            </a:r>
          </a:p>
          <a:p>
            <a:pPr algn="l">
              <a:lnSpc>
                <a:spcPct val="124000"/>
              </a:lnSpc>
              <a:spcAft>
                <a:spcPts val="3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/>
            </a:r>
          </a:p>
          <a:p>
            <a:pPr algn="l">
              <a:lnSpc>
                <a:spcPct val="124000"/>
              </a:lnSpc>
              <a:spcAft>
                <a:spcPts val="3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>СанПиН 2.3/2.4.4282-26 — постановление от 02.06.2026 № 18</a:t>
            </a:r>
          </a:p>
          <a:p>
            <a:pPr algn="l">
              <a:lnSpc>
                <a:spcPct val="124000"/>
              </a:lnSpc>
              <a:spcAft>
                <a:spcPts val="3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>publication.pravo.gov.ru/document/0001202606020084</a:t>
            </a:r>
          </a:p>
        </p:txBody>
      </p:sp>
      <p:sp>
        <p:nvSpPr>
          <p:cNvPr id="9" name="Rectangle 8"/>
          <p:cNvSpPr/>
          <p:nvPr/>
        </p:nvSpPr>
        <p:spPr>
          <a:xfrm>
            <a:off x="6696000" y="2124000"/>
            <a:ext cx="4633200" cy="2951999"/>
          </a:xfrm>
          <a:prstGeom prst="rect">
            <a:avLst/>
          </a:prstGeom>
          <a:solidFill>
            <a:srgbClr val="F8EC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948000" y="2340000"/>
            <a:ext cx="3744000" cy="3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ЕСЛИ ССЫЛКА НЕ ОТКРЫВАЕТСЯ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48000" y="2736000"/>
            <a:ext cx="3744000" cy="21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9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>Реестр отвечает только по обычному протоколу: адрес набирается с http, без буквы s.</a:t>
            </a:r>
          </a:p>
          <a:p>
            <a:pPr algn="l">
              <a:lnSpc>
                <a:spcPct val="124000"/>
              </a:lnSpc>
              <a:spcAft>
                <a:spcPts val="900"/>
              </a:spcAft>
            </a:pPr>
            <a:r>
              <a:rPr sz="1300" b="0">
                <a:solidFill>
                  <a:srgbClr val="16181D"/>
                </a:solidFill>
                <a:latin typeface="Segoe UI"/>
              </a:rPr>
              <a:t>Постановление Правительства № 805, приказы № 316 и № 313/971, Федеральный закон № 34-ФЗ опубликованы в том же реестре — поиск по номеру и дате.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edsovet-slide-korido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gradFill rotWithShape="1">
            <a:gsLst>
              <a:gs pos="0">
                <a:srgbClr val="5A121E">
                  <a:alpha val="94000"/>
                </a:srgbClr>
              </a:gs>
              <a:gs pos="62000">
                <a:srgbClr val="5A121E">
                  <a:alpha val="77200"/>
                </a:srgbClr>
              </a:gs>
              <a:gs pos="100000">
                <a:srgbClr val="5A121E">
                  <a:alpha val="52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864000" y="1512000"/>
            <a:ext cx="2160000" cy="50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4000" y="1800000"/>
            <a:ext cx="79200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sz="3400" b="1">
                <a:solidFill>
                  <a:srgbClr val="FFFFFF"/>
                </a:solidFill>
                <a:latin typeface="Georgia"/>
              </a:rPr>
              <a:t>Материалы заседания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3024000"/>
            <a:ext cx="7920000" cy="2015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500" b="0">
                <a:solidFill>
                  <a:srgbClr val="F3DDE1"/>
                </a:solidFill>
                <a:latin typeface="Segoe UI"/>
              </a:rPr>
              <a:t>Методическая памятка по десяти темам — раздана каждому педагогу</a:t>
            </a:r>
          </a:p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500" b="0">
                <a:solidFill>
                  <a:srgbClr val="F3DDE1"/>
                </a:solidFill>
                <a:latin typeface="Segoe UI"/>
              </a:rPr>
              <a:t>Текст решения — у секретаря педагогического совета</a:t>
            </a:r>
          </a:p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500" b="0">
                <a:solidFill>
                  <a:srgbClr val="F3DDE1"/>
                </a:solidFill>
                <a:latin typeface="Segoe UI"/>
              </a:rPr>
              <a:t>Чек-лист готовности к 1 сентября — у ответственных по направлениям</a:t>
            </a:r>
          </a:p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500" b="0">
                <a:solidFill>
                  <a:srgbClr val="F3DDE1"/>
                </a:solidFill>
                <a:latin typeface="Segoe UI"/>
              </a:rPr>
              <a:t>Протокол оформляется в срок, установленный положением о педагогическом совете</a:t>
            </a:r>
          </a:p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500" b="0">
                <a:solidFill>
                  <a:srgbClr val="F3DDE1"/>
                </a:solidFill>
                <a:latin typeface="Segoe UI"/>
              </a:rPr>
              <a:t>Следующее заседание — [дата]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4000" y="5706000"/>
            <a:ext cx="7200000" cy="503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2000" b="1">
                <a:solidFill>
                  <a:srgbClr val="FFFFFF"/>
                </a:solidFill>
                <a:latin typeface="Georgia"/>
              </a:rPr>
              <a:t>Спасибо за работу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FFFFFF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FFFFFF"/>
                </a:solidFill>
                <a:latin typeface="Segoe UI"/>
              </a:rPr>
              <a:t>23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ВОПРОС 1 ПОВЕСТКИ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Готовность школы к учебному году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3</a:t>
            </a:r>
          </a:p>
        </p:txBody>
      </p:sp>
      <p:sp>
        <p:nvSpPr>
          <p:cNvPr id="8" name="Rectangle 7"/>
          <p:cNvSpPr/>
          <p:nvPr/>
        </p:nvSpPr>
        <p:spPr>
          <a:xfrm>
            <a:off x="864000" y="2232000"/>
            <a:ext cx="33564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864000" y="2232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62000" y="2430000"/>
            <a:ext cx="2960400" cy="57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6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Классов и обучающихся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62000" y="3240000"/>
            <a:ext cx="2960400" cy="46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6000"/>
              </a:lnSpc>
              <a:spcAft>
                <a:spcPts val="600"/>
              </a:spcAft>
            </a:pPr>
            <a:r>
              <a:rPr sz="1500" b="1">
                <a:solidFill>
                  <a:srgbClr val="8B1E2D"/>
                </a:solidFill>
                <a:latin typeface="Georgia"/>
              </a:rPr>
              <a:t>[__] классов, [__] человек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18400" y="2232000"/>
            <a:ext cx="33564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418400" y="2232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616400" y="2430000"/>
            <a:ext cx="2960400" cy="57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6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Педагогических работников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16400" y="3240000"/>
            <a:ext cx="2960400" cy="46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6000"/>
              </a:lnSpc>
              <a:spcAft>
                <a:spcPts val="600"/>
              </a:spcAft>
            </a:pPr>
            <a:r>
              <a:rPr sz="1500" b="1">
                <a:solidFill>
                  <a:srgbClr val="8B1E2D"/>
                </a:solidFill>
                <a:latin typeface="Georgia"/>
              </a:rPr>
              <a:t>[__], вакансий [__]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972800" y="2232000"/>
            <a:ext cx="33564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972800" y="2232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170800" y="2430000"/>
            <a:ext cx="2960400" cy="57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6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Учебные часы закрыты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70800" y="3240000"/>
            <a:ext cx="2960400" cy="46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6000"/>
              </a:lnSpc>
              <a:spcAft>
                <a:spcPts val="600"/>
              </a:spcAft>
            </a:pPr>
            <a:r>
              <a:rPr sz="1500" b="1">
                <a:solidFill>
                  <a:srgbClr val="8B1E2D"/>
                </a:solidFill>
                <a:latin typeface="Georgia"/>
              </a:rPr>
              <a:t>[__] процентов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64000" y="4050000"/>
            <a:ext cx="33564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64000" y="4050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62000" y="4248000"/>
            <a:ext cx="2960400" cy="57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6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Приёмка школы, замечаний [__]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62000" y="5058000"/>
            <a:ext cx="2960400" cy="46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6000"/>
              </a:lnSpc>
              <a:spcAft>
                <a:spcPts val="600"/>
              </a:spcAft>
            </a:pPr>
            <a:r>
              <a:rPr sz="1500" b="1">
                <a:solidFill>
                  <a:srgbClr val="8B1E2D"/>
                </a:solidFill>
                <a:latin typeface="Georgia"/>
              </a:rPr>
              <a:t>акт от [дата]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418400" y="4050000"/>
            <a:ext cx="33564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4418400" y="4050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616400" y="4248000"/>
            <a:ext cx="2960400" cy="57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6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Обеспеченность учебниками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16400" y="5058000"/>
            <a:ext cx="2960400" cy="46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6000"/>
              </a:lnSpc>
              <a:spcAft>
                <a:spcPts val="600"/>
              </a:spcAft>
            </a:pPr>
            <a:r>
              <a:rPr sz="1500" b="1">
                <a:solidFill>
                  <a:srgbClr val="8B1E2D"/>
                </a:solidFill>
                <a:latin typeface="Georgia"/>
              </a:rPr>
              <a:t>[__] процентов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972800" y="4050000"/>
            <a:ext cx="3356400" cy="162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7972800" y="4050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170800" y="4248000"/>
            <a:ext cx="2960400" cy="57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6000"/>
              </a:lnSpc>
              <a:spcAft>
                <a:spcPts val="600"/>
              </a:spcAft>
            </a:pPr>
            <a:r>
              <a:rPr sz="1400" b="1">
                <a:solidFill>
                  <a:srgbClr val="16181D"/>
                </a:solidFill>
                <a:latin typeface="Segoe UI"/>
              </a:rPr>
              <a:t>Обучающихся на льготном питании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170800" y="5058000"/>
            <a:ext cx="2960400" cy="46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6000"/>
              </a:lnSpc>
              <a:spcAft>
                <a:spcPts val="600"/>
              </a:spcAft>
            </a:pPr>
            <a:r>
              <a:rPr sz="1500" b="1">
                <a:solidFill>
                  <a:srgbClr val="8B1E2D"/>
                </a:solidFill>
                <a:latin typeface="Georgia"/>
              </a:rPr>
              <a:t>[__] человек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64000" y="5922000"/>
            <a:ext cx="10465200" cy="503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Вопросы по личной нагрузке и кабинетам на заседании не решаются: фамилия и срок ответа фиксируются в протоколе.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edsovet-slide-st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gradFill rotWithShape="1">
            <a:gsLst>
              <a:gs pos="0">
                <a:srgbClr val="5A121E">
                  <a:alpha val="92000"/>
                </a:srgbClr>
              </a:gs>
              <a:gs pos="62000">
                <a:srgbClr val="5A121E">
                  <a:alpha val="70399"/>
                </a:srgbClr>
              </a:gs>
              <a:gs pos="100000">
                <a:srgbClr val="5A121E">
                  <a:alpha val="38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684000"/>
            <a:ext cx="3600000" cy="21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9600" b="1">
                <a:solidFill>
                  <a:srgbClr val="FFFFFF"/>
                </a:solidFill>
                <a:latin typeface="Georgia"/>
              </a:rPr>
              <a:t>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3240000"/>
            <a:ext cx="10465200" cy="324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200" b="1" spc="160">
                <a:solidFill>
                  <a:srgbClr val="FFFFFF"/>
                </a:solidFill>
                <a:latin typeface="Segoe UI"/>
              </a:rPr>
              <a:t>ВОПРОС 2 ПОВЕСТКИ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3708000"/>
            <a:ext cx="8280000" cy="180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sz="3800" b="1">
                <a:solidFill>
                  <a:srgbClr val="FFFFFF"/>
                </a:solidFill>
                <a:latin typeface="Georgia"/>
              </a:rPr>
              <a:t>Что меняется</a:t>
            </a: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sz="3800" b="1">
                <a:solidFill>
                  <a:srgbClr val="FFFFFF"/>
                </a:solidFill>
                <a:latin typeface="Georgia"/>
              </a:rPr>
              <a:t>с 31 августа и 1 сентября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4000" y="5292000"/>
            <a:ext cx="7920000" cy="108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500"/>
              </a:spcAft>
            </a:pPr>
            <a:r>
              <a:rPr sz="1600" b="0">
                <a:solidFill>
                  <a:srgbClr val="F3DDE1"/>
                </a:solidFill>
                <a:latin typeface="Segoe UI"/>
              </a:rPr>
              <a:t>Три группы требований и действие школы по каждой.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FFFFFF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FFFFFF"/>
                </a:solidFill>
                <a:latin typeface="Segoe UI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4536000" cy="68580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76000" y="1296000"/>
            <a:ext cx="3960000" cy="3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60">
                <a:solidFill>
                  <a:srgbClr val="F3DDE1"/>
                </a:solidFill>
                <a:latin typeface="Segoe UI"/>
              </a:rPr>
              <a:t>ПЕРВАЯ ДАТА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6000" y="1764000"/>
            <a:ext cx="4176000" cy="2015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6000"/>
              </a:lnSpc>
              <a:spcAft>
                <a:spcPts val="0"/>
              </a:spcAft>
            </a:pPr>
            <a:r>
              <a:rPr sz="5000" b="1">
                <a:solidFill>
                  <a:srgbClr val="FFFFFF"/>
                </a:solidFill>
                <a:latin typeface="Georgia"/>
              </a:rPr>
              <a:t>31 августа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4000" y="3960000"/>
            <a:ext cx="3744000" cy="1944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5000"/>
              </a:lnSpc>
              <a:spcAft>
                <a:spcPts val="600"/>
              </a:spcAft>
            </a:pPr>
            <a:r>
              <a:rPr sz="1500" b="0">
                <a:solidFill>
                  <a:srgbClr val="F3DDE1"/>
                </a:solidFill>
                <a:latin typeface="Segoe UI"/>
              </a:rPr>
              <a:t>Правила обучения по охране труда № 2464 меняются раньше, чем начинается учебный год: постановление Правительства от 30.06.2026 № 805 внесло 34 правки.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56000" y="1152000"/>
            <a:ext cx="60732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sz="1700" b="1">
                <a:solidFill>
                  <a:srgbClr val="16181D"/>
                </a:solidFill>
                <a:latin typeface="Georgia"/>
              </a:rPr>
              <a:t>Пункт 74 прежних Правил утратил силу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56000" y="1512000"/>
            <a:ext cx="6073200" cy="79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Ссылки на него убираются из приказов и положений школы по охране труда.</a:t>
            </a:r>
          </a:p>
        </p:txBody>
      </p:sp>
      <p:sp>
        <p:nvSpPr>
          <p:cNvPr id="9" name="Rectangle 8"/>
          <p:cNvSpPr/>
          <p:nvPr/>
        </p:nvSpPr>
        <p:spPr>
          <a:xfrm>
            <a:off x="5256000" y="2095200"/>
            <a:ext cx="6073200" cy="9525"/>
          </a:xfrm>
          <a:prstGeom prst="rect">
            <a:avLst/>
          </a:prstGeom>
          <a:solidFill>
            <a:srgbClr val="E6DAD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256000" y="2311200"/>
            <a:ext cx="60732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sz="1700" b="1">
                <a:solidFill>
                  <a:srgbClr val="16181D"/>
                </a:solidFill>
                <a:latin typeface="Georgia"/>
              </a:rPr>
              <a:t>Программы обучения и состав комиссии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56000" y="2671200"/>
            <a:ext cx="6073200" cy="79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Программы инструктажей, состав комиссии по проверке знаний и формы протоколов приводятся в соответствие с обновлённой редакцией.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256000" y="3254400"/>
            <a:ext cx="6073200" cy="9525"/>
          </a:xfrm>
          <a:prstGeom prst="rect">
            <a:avLst/>
          </a:prstGeom>
          <a:solidFill>
            <a:srgbClr val="E6DAD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256000" y="3470400"/>
            <a:ext cx="60732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sz="1700" b="1">
                <a:solidFill>
                  <a:srgbClr val="16181D"/>
                </a:solidFill>
                <a:latin typeface="Georgia"/>
              </a:rPr>
              <a:t>Правила продлены до 1 сентября 2032 года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56000" y="3830400"/>
            <a:ext cx="6073200" cy="79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Обучение можно планировать на несколько лет вперёд.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56000" y="5706000"/>
            <a:ext cx="60732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1">
                <a:solidFill>
                  <a:srgbClr val="8B1E2D"/>
                </a:solidFill>
                <a:latin typeface="Segoe UI"/>
              </a:rPr>
              <a:t>Ответственный: [должность, Ф.И.О.]. Срок — 31 августа 2026 года.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4536000" cy="68580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76000" y="1296000"/>
            <a:ext cx="3960000" cy="360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60">
                <a:solidFill>
                  <a:srgbClr val="F3DDE1"/>
                </a:solidFill>
                <a:latin typeface="Segoe UI"/>
              </a:rPr>
              <a:t>ВТОРАЯ ДАТА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6000" y="1764000"/>
            <a:ext cx="4176000" cy="2015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6000"/>
              </a:lnSpc>
              <a:spcAft>
                <a:spcPts val="0"/>
              </a:spcAft>
            </a:pPr>
            <a:r>
              <a:rPr sz="5000" b="1">
                <a:solidFill>
                  <a:srgbClr val="FFFFFF"/>
                </a:solidFill>
                <a:latin typeface="Georgia"/>
              </a:rPr>
              <a:t>1 сентября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4000" y="3960000"/>
            <a:ext cx="3744000" cy="1944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5000"/>
              </a:lnSpc>
              <a:spcAft>
                <a:spcPts val="600"/>
              </a:spcAft>
            </a:pPr>
            <a:r>
              <a:rPr sz="1500" b="0">
                <a:solidFill>
                  <a:srgbClr val="F3DDE1"/>
                </a:solidFill>
                <a:latin typeface="Segoe UI"/>
              </a:rPr>
              <a:t>В один день вступают новые санитарные правила и правила по питанию, меняются статья 29 закона об образовании и пункт 8 Порядка аттестации девятых классов.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56000" y="1152000"/>
            <a:ext cx="60732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sz="1700" b="1">
                <a:solidFill>
                  <a:srgbClr val="16181D"/>
                </a:solidFill>
                <a:latin typeface="Georgia"/>
              </a:rPr>
              <a:t>СП 2.4.2.4283-26 и СанПиН 2.3/2.4.4282-26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56000" y="1512000"/>
            <a:ext cx="6073200" cy="79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Прежние СП 2.4.3648-20 и СанПиН 2.3/2.4.3590-20 утратили силу. Ссылки на них в локальных актах заменяются новыми номерами.</a:t>
            </a:r>
          </a:p>
        </p:txBody>
      </p:sp>
      <p:sp>
        <p:nvSpPr>
          <p:cNvPr id="9" name="Rectangle 8"/>
          <p:cNvSpPr/>
          <p:nvPr/>
        </p:nvSpPr>
        <p:spPr>
          <a:xfrm>
            <a:off x="5256000" y="2095200"/>
            <a:ext cx="6073200" cy="9525"/>
          </a:xfrm>
          <a:prstGeom prst="rect">
            <a:avLst/>
          </a:prstGeom>
          <a:solidFill>
            <a:srgbClr val="E6DAD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256000" y="2311200"/>
            <a:ext cx="60732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sz="1700" b="1">
                <a:solidFill>
                  <a:srgbClr val="16181D"/>
                </a:solidFill>
                <a:latin typeface="Georgia"/>
              </a:rPr>
              <a:t>Часть 2 статьи 29 закона об образовании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56000" y="2671200"/>
            <a:ext cx="6073200" cy="79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Раздел сайта «Сведения об образовательной организации» приводится в соответствие с новой редакцией.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256000" y="3254400"/>
            <a:ext cx="6073200" cy="9525"/>
          </a:xfrm>
          <a:prstGeom prst="rect">
            <a:avLst/>
          </a:prstGeom>
          <a:solidFill>
            <a:srgbClr val="E6DAD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256000" y="3470400"/>
            <a:ext cx="6073200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4000"/>
              </a:lnSpc>
              <a:spcAft>
                <a:spcPts val="600"/>
              </a:spcAft>
            </a:pPr>
            <a:r>
              <a:rPr sz="1700" b="1">
                <a:solidFill>
                  <a:srgbClr val="16181D"/>
                </a:solidFill>
                <a:latin typeface="Georgia"/>
              </a:rPr>
              <a:t>Пункт 8 Порядка аттестации девятых классов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56000" y="3830400"/>
            <a:ext cx="6073200" cy="79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Изменение доводится до заместителя по учебной работе и классных руководителей девятых классов.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56000" y="5706000"/>
            <a:ext cx="60732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1">
                <a:solidFill>
                  <a:srgbClr val="8B1E2D"/>
                </a:solidFill>
                <a:latin typeface="Segoe UI"/>
              </a:rPr>
              <a:t>Новые санитарные правила действуют до 1 сентября 2032 года.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СВОД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Три даты и действие школы по каждой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7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64000" y="2232000"/>
          <a:ext cx="10465200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084"/>
                <a:gridCol w="4604688"/>
                <a:gridCol w="4081428"/>
              </a:tblGrid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Segoe UI"/>
                        </a:rPr>
                        <a:t>Дата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Segoe UI"/>
                        </a:rPr>
                        <a:t>Что происходит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Segoe UI"/>
                        </a:rPr>
                        <a:t>Что делает школа</a:t>
                      </a:r>
                    </a:p>
                  </a:txBody>
                  <a:tcPr marL="100800" marR="100800" marT="50400" marB="50400">
                    <a:solidFill>
                      <a:srgbClr val="8B1E2D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31 августа 2026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34 правки в Правилах обучения по охране труда № 2464, пункт 74 утратил силу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Обновляет программы обучения и локальные акты по охране труда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1 сентября 2026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Вступают СП 2.4.2.4283-26 и СанПиН 2.3/2.4.4282-26, прежние правила утратили силу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Заменяет ссылки на прежние правила во всех локальных актах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1 сентября 2026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Меняются часть 2 статьи 29 закона об образовании и пункт 8 Порядка аттестации девятых классов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Приводит в порядок раздел сайта, предупреждает ответственных за аттестацию</a:t>
                      </a:r>
                    </a:p>
                  </a:txBody>
                  <a:tcPr marL="100800" marR="100800" marT="50400" marB="50400">
                    <a:solidFill>
                      <a:srgbClr val="F7F3EF"/>
                    </a:solidFill>
                  </a:tcPr>
                </a:tc>
              </a:tr>
              <a:tr h="30960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1 сентября 2026 — 1 сентября 2027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Действует приказ № 316: телефоны на занятиях, оценка поведения, реакция на нарушение дисциплины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sz="1100" b="0">
                          <a:solidFill>
                            <a:srgbClr val="16181D"/>
                          </a:solidFill>
                          <a:latin typeface="Segoe UI"/>
                        </a:rPr>
                        <a:t>Принимает локальный акт об оценке поведения, знакомит учителей</a:t>
                      </a:r>
                    </a:p>
                  </a:txBody>
                  <a:tcPr marL="100800" marR="100800" marT="50400" marB="504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С 1 СЕНТЯБРЯ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Санитарные правила: что меняется в работе учителя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8</a:t>
            </a:r>
          </a:p>
        </p:txBody>
      </p:sp>
      <p:sp>
        <p:nvSpPr>
          <p:cNvPr id="8" name="Rectangle 7"/>
          <p:cNvSpPr/>
          <p:nvPr/>
        </p:nvSpPr>
        <p:spPr>
          <a:xfrm>
            <a:off x="864000" y="2196000"/>
            <a:ext cx="3356400" cy="198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864000" y="2196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62000" y="2376000"/>
            <a:ext cx="1080000" cy="39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62000" y="2789999"/>
            <a:ext cx="2960400" cy="251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Segoe UI"/>
              </a:rPr>
              <a:t>Справка после болезни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62000" y="3106799"/>
            <a:ext cx="29604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Допуск при наличии медицинского заключения. Формулировка сохранена дословно, изменился номер пункта.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418400" y="2196000"/>
            <a:ext cx="3356400" cy="198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418400" y="2196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616400" y="2376000"/>
            <a:ext cx="1080000" cy="39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16400" y="2789999"/>
            <a:ext cx="2960400" cy="251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Segoe UI"/>
              </a:rPr>
              <a:t>Экран телевизора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16400" y="3106799"/>
            <a:ext cx="29604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От ближайшего места просмотра до экрана — не менее 2 метров.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972800" y="2196000"/>
            <a:ext cx="3356400" cy="198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972800" y="2196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170800" y="2376000"/>
            <a:ext cx="1080000" cy="39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170800" y="2789999"/>
            <a:ext cx="2960400" cy="251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Segoe UI"/>
              </a:rPr>
              <a:t>Наушники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70800" y="3106799"/>
            <a:ext cx="29604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Непрерывно не более часа, громкость не выше 60 процентов от максимальной.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64000" y="4374000"/>
            <a:ext cx="3356400" cy="198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864000" y="4374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062000" y="4554000"/>
            <a:ext cx="1080000" cy="39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62000" y="4967999"/>
            <a:ext cx="2960400" cy="251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Segoe UI"/>
              </a:rPr>
              <a:t>Клавиатура и мышь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62000" y="5284799"/>
            <a:ext cx="29604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Дезинфекция ежедневно, включая сенсорный экран.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418400" y="4374000"/>
            <a:ext cx="3356400" cy="198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4418400" y="4374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4616400" y="4554000"/>
            <a:ext cx="1080000" cy="39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616400" y="4967999"/>
            <a:ext cx="2960400" cy="251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Segoe UI"/>
              </a:rPr>
              <a:t>Освещённость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616400" y="5284799"/>
            <a:ext cx="29604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В учебных помещениях для детей старше 7 лет — не менее 300 люкс.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972800" y="4374000"/>
            <a:ext cx="3356400" cy="1980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7972800" y="4374000"/>
            <a:ext cx="3356400" cy="432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170800" y="4554000"/>
            <a:ext cx="1080000" cy="39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2000" b="1">
                <a:solidFill>
                  <a:srgbClr val="8B1E2D"/>
                </a:solidFill>
                <a:latin typeface="Georgia"/>
              </a:rPr>
              <a:t>06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170800" y="4967999"/>
            <a:ext cx="2960400" cy="2519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8000"/>
              </a:lnSpc>
              <a:spcAft>
                <a:spcPts val="600"/>
              </a:spcAft>
            </a:pPr>
            <a:r>
              <a:rPr sz="1500" b="1">
                <a:solidFill>
                  <a:srgbClr val="16181D"/>
                </a:solidFill>
                <a:latin typeface="Segoe UI"/>
              </a:rPr>
              <a:t>Питание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170800" y="5284799"/>
            <a:ext cx="29604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sz="1200" b="0">
                <a:solidFill>
                  <a:srgbClr val="6B6F76"/>
                </a:solidFill>
                <a:latin typeface="Segoe UI"/>
              </a:rPr>
              <a:t>Суточная проба от каждой партии. Температура блюд — по технологическим документам, единой цифры в правилах нет.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3200" cy="100800"/>
          </a:xfrm>
          <a:prstGeom prst="rect">
            <a:avLst/>
          </a:prstGeom>
          <a:solidFill>
            <a:srgbClr val="8B1E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4000" y="540000"/>
            <a:ext cx="104652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100" b="1" spc="140">
                <a:solidFill>
                  <a:srgbClr val="8B1E2D"/>
                </a:solidFill>
                <a:latin typeface="Segoe UI"/>
              </a:rPr>
              <a:t>С 1 СЕНТЯБРЯ 2026 ПО 1 СЕНТЯБРЯ 2027 ГОДА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900000"/>
            <a:ext cx="10465200" cy="936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2000"/>
              </a:lnSpc>
              <a:spcAft>
                <a:spcPts val="600"/>
              </a:spcAft>
            </a:pPr>
            <a:r>
              <a:rPr sz="2700" b="1">
                <a:solidFill>
                  <a:srgbClr val="16181D"/>
                </a:solidFill>
                <a:latin typeface="Georgia"/>
              </a:rPr>
              <a:t>Приказ № 316: три новшества на каждом уроке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000" y="6372000"/>
            <a:ext cx="576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000" b="0" spc="60">
                <a:solidFill>
                  <a:srgbClr val="6B6F76"/>
                </a:solidFill>
                <a:latin typeface="Segoe UI"/>
              </a:rPr>
              <a:t>директоршколы.рф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49200" y="6372000"/>
            <a:ext cx="1080000" cy="28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22000"/>
              </a:lnSpc>
              <a:spcAft>
                <a:spcPts val="600"/>
              </a:spcAft>
            </a:pPr>
            <a:r>
              <a:rPr sz="1000" b="0">
                <a:solidFill>
                  <a:srgbClr val="6B6F76"/>
                </a:solidFill>
                <a:latin typeface="Segoe UI"/>
              </a:rPr>
              <a:t>9</a:t>
            </a:r>
          </a:p>
        </p:txBody>
      </p:sp>
      <p:sp>
        <p:nvSpPr>
          <p:cNvPr id="8" name="Rectangle 7"/>
          <p:cNvSpPr/>
          <p:nvPr/>
        </p:nvSpPr>
        <p:spPr>
          <a:xfrm>
            <a:off x="864000" y="2196000"/>
            <a:ext cx="3344400" cy="2664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999" y="2304000"/>
            <a:ext cx="1440000" cy="864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5400" b="1">
                <a:solidFill>
                  <a:srgbClr val="8B1E2D"/>
                </a:solidFill>
                <a:latin typeface="Georgia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5999" y="3240000"/>
            <a:ext cx="2840401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900" b="1">
                <a:solidFill>
                  <a:srgbClr val="16181D"/>
                </a:solidFill>
                <a:latin typeface="Georgia"/>
              </a:rPr>
              <a:t>Телефоны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15999" y="3636000"/>
            <a:ext cx="2840401" cy="115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60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Средства связи на учебных занятиях использовать нельзя. Исключение — угроза жизни или здоровью.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24400" y="2196000"/>
            <a:ext cx="3344400" cy="2664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676399" y="2304000"/>
            <a:ext cx="1440000" cy="864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5400" b="1">
                <a:solidFill>
                  <a:srgbClr val="8B1E2D"/>
                </a:solidFill>
                <a:latin typeface="Georgia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76399" y="3240000"/>
            <a:ext cx="2840401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900" b="1">
                <a:solidFill>
                  <a:srgbClr val="16181D"/>
                </a:solidFill>
                <a:latin typeface="Georgia"/>
              </a:rPr>
              <a:t>Оценка поведения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76399" y="3636000"/>
            <a:ext cx="2840401" cy="115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60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Появляется оценка поведения обучающихся. Порядок школа устанавливает своим локальным актом.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984800" y="2196000"/>
            <a:ext cx="3344400" cy="2664000"/>
          </a:xfrm>
          <a:prstGeom prst="rect">
            <a:avLst/>
          </a:prstGeom>
          <a:solidFill>
            <a:srgbClr val="F7F3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36799" y="2304000"/>
            <a:ext cx="1440000" cy="864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0"/>
              </a:spcAft>
            </a:pPr>
            <a:r>
              <a:rPr sz="5400" b="1">
                <a:solidFill>
                  <a:srgbClr val="8B1E2D"/>
                </a:solidFill>
                <a:latin typeface="Georgia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36799" y="3240000"/>
            <a:ext cx="2840401" cy="43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900" b="1">
                <a:solidFill>
                  <a:srgbClr val="16181D"/>
                </a:solidFill>
                <a:latin typeface="Georgia"/>
              </a:rPr>
              <a:t>Реакция на уроке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36799" y="3636000"/>
            <a:ext cx="2840401" cy="1152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4000"/>
              </a:lnSpc>
              <a:spcAft>
                <a:spcPts val="600"/>
              </a:spcAft>
            </a:pPr>
            <a:r>
              <a:rPr sz="1300" b="0">
                <a:solidFill>
                  <a:srgbClr val="6B6F76"/>
                </a:solidFill>
                <a:latin typeface="Segoe UI"/>
              </a:rPr>
              <a:t>Учитель указывает на необходимость соблюдать правила, при повторном нарушении действует по установленному порядку.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4000" y="5112000"/>
            <a:ext cx="10465200" cy="6480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2000"/>
              </a:lnSpc>
              <a:spcAft>
                <a:spcPts val="600"/>
              </a:spcAft>
            </a:pPr>
            <a:r>
              <a:rPr sz="1300" b="1">
                <a:solidFill>
                  <a:srgbClr val="8B1E2D"/>
                </a:solidFill>
                <a:latin typeface="Segoe UI"/>
              </a:rPr>
              <a:t>Правила внутреннего распорядка обучающихся приводятся в соответствие с приказом № 316. Ответственный: [должность, Ф.И.О.]. Срок — 1 сентября 2026 года.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