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121932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тема педсовета, основание — приказы № 729 и № 808, поле для названия школы и даты.</a:t>
            </a:r>
          </a:p>
          <a:p/>
          <a:p>
            <a:r>
              <a:t>РЕЧЬ: На экране тема сегодняшнего вопроса — изменения ООП и учебного плана на 2026/2027 учебный год. Основание — два приказа Минпросвещения: № 729 от 08.10.2025 и № 808 от 10.11.2025. Разберём по порядку, что изменилось на каждом уровне образования, какие сроки нас ограничивают и что переписать в самой программе. На вопрос отведено 20-25 минут, это один пункт повестки.</a:t>
            </a:r>
          </a:p>
          <a:p/>
          <a:p>
            <a:r>
              <a:t>СВОИМИ СЛОВАМИ: подставьте в плейсхолдеры полное название школы и дату сегодняшнего педсовета.</a:t>
            </a:r>
          </a:p>
          <a:p/>
          <a:p>
            <a:r>
              <a:t>ВРЕМЯ: ~1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шесть плиток — обществознание, история, иностранный язык, новый предмет, труд, обновлённые ФРП.</a:t>
            </a:r>
          </a:p>
          <a:p/>
          <a:p>
            <a:r>
              <a:t>РЕЧЬ: Шесть изменений основной школы. Обществознание с 1 сентября 2026 года изучается только в 9 классе, 1 час в неделю. История сохраняет модуль «История нашего края», в 8 классе сдвинуты временные рамки периодов. У иностранного языка новая сетка часов на два учебных года — 2026/27 и 2027/28. Вводится новый предмет — духовно-нравственная культура России. По труду, то есть технологии, школа сама определяет последовательность модулей. Обновлены федеральные рабочие программы по русскому языку, французскому языку и географии.</a:t>
            </a:r>
          </a:p>
          <a:p/>
          <a:p>
            <a:r>
              <a:t>СВОИМИ СЛОВАМИ: назовите, сколько параллелей 6, 7 и 8 классов в школе — обществознание убирается из всех них, часы нужно перераспределить по своему учебному плану.</a:t>
            </a:r>
          </a:p>
          <a:p/>
          <a:p>
            <a:r>
              <a:t>ВРЕМЯ: ~2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таблица часов истории и модуля «История нашего края» по классам, 5-9 классы.</a:t>
            </a:r>
          </a:p>
          <a:p/>
          <a:p>
            <a:r>
              <a:t>РЕЧЬ: История по классам с 1 сентября 2026 года. Пятый класс — 3 часа в неделю, модуль «История нашего края» — 34 часа в год. Шестой и седьмой классы — по 3 часа в неделю, модуль — по 17 часов в год в каждом. Восьмой класс — 3 часа в неделю, без модуля. Девятый класс — 2 часа в неделю, без модуля.</a:t>
            </a:r>
          </a:p>
          <a:p/>
          <a:p>
            <a:r>
              <a:t>СВОИМИ СЛОВАМИ: сверьте эту сетку с текущим расписанием истории в школе — часы совпадают или нужен пересчёт.</a:t>
            </a:r>
          </a:p>
          <a:p/>
          <a:p>
            <a:r>
              <a:t>ВРЕМЯ: ~1,5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таблица переходного периода по иностранному языку — 2026/27 и 2027/28 учебные годы.</a:t>
            </a:r>
          </a:p>
          <a:p/>
          <a:p>
            <a:r>
              <a:t>РЕЧЬ: Иностранный язык переходит на новую сетку часов по годам. В 2026/27 учебном году пятый класс учится 2 часа в неделю, шестой-девятый классы — по 3 часа. В 2027/28 учебном году пятый, шестой и седьмой классы переходят на 2 часа, восьмой и девятый остаются на трёх часах. Составьте учебный план 5-9 классов раздельно для двух учебных годов — сетка меняется не одновременно для всех параллелей.</a:t>
            </a:r>
          </a:p>
          <a:p/>
          <a:p>
            <a:r>
              <a:t>СВОИМИ СЛОВАМИ: скажите, какой язык изучают в школе как основной иностранный — от этого зависит, кого из учителей предупредить о новой нагрузке.</a:t>
            </a:r>
          </a:p>
          <a:p/>
          <a:p>
            <a:r>
              <a:t>ВРЕМЯ: ~1,5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цифра 85 ч крупно слева, справа — поэтапное введение по годам.</a:t>
            </a:r>
          </a:p>
          <a:p/>
          <a:p>
            <a:r>
              <a:t>РЕЧЬ: Новый предмет — духовно-нравственная культура России. Суммарный объём за три года поэтапного введения — 85 часов. Правовая основа — Указ Президента Российской Федерации № 809 от 9 ноября 2022 года. Вводится поэтапно: в 2026/27 учебном году — только пятый класс, 17 часов. В 2027/28 учебном году — пятый класс 17 часов, шестой класс 34 часа, седьмой класс 34 часа.</a:t>
            </a:r>
          </a:p>
          <a:p/>
          <a:p>
            <a:r>
              <a:t>СВОИМИ СЛОВАМИ: скажите, кто в школе будет вести этот предмет и когда пройдёт экспертиза рабочей программы по нему в вашем методическом объединении.</a:t>
            </a:r>
          </a:p>
          <a:p/>
          <a:p>
            <a:r>
              <a:t>ВРЕМЯ: ~1,5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разделитель — раздел 04, «Среднее общее образование».</a:t>
            </a:r>
          </a:p>
          <a:p/>
          <a:p>
            <a:r>
              <a:t>РЕЧЬ: Четвёртый раздел — среднее общее образование, 10-11 классы. Здесь снова работает приказ № 729.</a:t>
            </a:r>
          </a:p>
          <a:p/>
          <a:p>
            <a:r>
              <a:t>СВОИМИ СЛОВАМИ: —</a:t>
            </a:r>
          </a:p>
          <a:p/>
          <a:p>
            <a:r>
              <a:t>ВРЕМЯ: ~0,5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шесть плиток — обществознание, история, математика, физическая культура, профили обучения, учебный год.</a:t>
            </a:r>
          </a:p>
          <a:p/>
          <a:p>
            <a:r>
              <a:t>РЕЧЬ: Шесть изменений старшей школы. Обществознание базового уровня переходит на новую федеральную рабочую программу с новыми часами по годам обучения. У истории базового уровня больше нет права варьировать последовательность изучения тем внутри класса. У математики углублённого уровня скорректирован курс «Вероятность и статистика». По физической культуре меняются объёмы часов — базовый объём, вариативные модули, универсальный профиль. В списке профилей обучения добавлен агротехнологический профиль. Учебный год для всех уровней школы завершается не ранее 26 мая.</a:t>
            </a:r>
          </a:p>
          <a:p/>
          <a:p>
            <a:r>
              <a:t>СВОИМИ СЛОВАМИ: назовите профили, которые открыты в вашей старшей школе, и скажите, рассматриваете ли агротехнологический профиль на следующий год.</a:t>
            </a:r>
          </a:p>
          <a:p/>
          <a:p>
            <a:r>
              <a:t>ВРЕМЯ: ~2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таблица часов обществознания 10 и 11 классов на 2026/27 и 2027/28 учебные годы.</a:t>
            </a:r>
          </a:p>
          <a:p/>
          <a:p>
            <a:r>
              <a:t>РЕЧЬ: Обществознание базового уровня по годам. В 2026/27 учебном году десятый и одиннадцатый классы учатся по 68 часов в год, по 2 часа в неделю каждый. В 2027/28 учебном году десятый класс сохраняет 68 часов и 2 часа в неделю, а одиннадцатый переходит на 34 часа, 1 час в неделю. Обновите рабочую программу и поурочное планирование по обществознанию для обоих классов раздельно по годам перехода.</a:t>
            </a:r>
          </a:p>
          <a:p/>
          <a:p>
            <a:r>
              <a:t>СВОИМИ СЛОВАМИ: скажите, сколько десятых и одиннадцатых классов сейчас в школе и кто из учителей обществознания их ведёт.</a:t>
            </a:r>
          </a:p>
          <a:p/>
          <a:p>
            <a:r>
              <a:t>ВРЕМЯ: ~1,5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таблица объёма часов физической культуры — базовый объём, вариативные модули, универсальный профиль.</a:t>
            </a:r>
          </a:p>
          <a:p/>
          <a:p>
            <a:r>
              <a:t>РЕЧЬ: Физическая культура старшей школы. Базовый объём на два года — 136 часов: по 68 часов в десятом и в одиннадцатом классе. Вариативные модули — 68 часов на два года, по 34 часа в каждом классе. Для универсального профиля общий объём — 204 часа, по 102 часа в каждом классе.</a:t>
            </a:r>
          </a:p>
          <a:p/>
          <a:p>
            <a:r>
              <a:t>СВОИМИ СЛОВАМИ: скажите, какой профиль у большинства старшеклассников школы — от этого зависит, какой из трёх объёмов часов применять.</a:t>
            </a:r>
          </a:p>
          <a:p/>
          <a:p>
            <a:r>
              <a:t>ВРЕМЯ: ~1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разделитель — раздел 05, «Что переписать в ООП».</a:t>
            </a:r>
          </a:p>
          <a:p/>
          <a:p>
            <a:r>
              <a:t>РЕЧЬ: Последний раздел — что переписать в самой ООП. Пройдём по трём разделам программы: целевому, содержательному и организационному.</a:t>
            </a:r>
          </a:p>
          <a:p/>
          <a:p>
            <a:r>
              <a:t>СВОИМИ СЛОВАМИ: —</a:t>
            </a:r>
          </a:p>
          <a:p/>
          <a:p>
            <a:r>
              <a:t>ВРЕМЯ: ~0,5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шесть плиток — целевой, содержательный и организационный разделы, кто утверждает, кто рассматривает проект, где размещается.</a:t>
            </a:r>
          </a:p>
          <a:p/>
          <a:p>
            <a:r>
              <a:t>РЕЧЬ: В целевом разделе правим пояснительную записку, планируемые результаты и систему оценки. В содержательном разделе — рабочие программы по всем изменившимся предметам. В организационном разделе — учебный план, календарный учебный график и план внеурочной деятельности. Проект обновлённой ООП рассматривает педагогический совет. Утверждает её приказом директор. Актуальная версия размещается на сайте школы, в разделе «Образование».</a:t>
            </a:r>
          </a:p>
          <a:p/>
          <a:p>
            <a:r>
              <a:t>СВОИМИ СЛОВАМИ: скажите, кто в школе готовит проект правок по каждому разделу — завуч по учебной работе, завуч по воспитательной работе или методическое объединение.</a:t>
            </a:r>
          </a:p>
          <a:p/>
          <a:p>
            <a:r>
              <a:t>ВРЕМЯ: ~1,5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разделитель — раздел 01, «Что изменилось и с какого срока».</a:t>
            </a:r>
          </a:p>
          <a:p/>
          <a:p>
            <a:r>
              <a:t>РЕЧЬ: Переходим к первому разделу. Два приказа Минпросвещения меняют федеральные образовательные программы начального, основного и среднего общего образования. Дальше — точные даты, номера регистрации в Минюсте и срок, к которому всё должно быть готово.</a:t>
            </a:r>
          </a:p>
          <a:p/>
          <a:p>
            <a:r>
              <a:t>СВОИМИ СЛОВАМИ: —</a:t>
            </a:r>
          </a:p>
          <a:p/>
          <a:p>
            <a:r>
              <a:t>ВРЕМЯ: ~0,5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итог — «Готово к 1 сентября 2026 года» и три пункта чек-листа.</a:t>
            </a:r>
          </a:p>
          <a:p/>
          <a:p>
            <a:r>
              <a:t>РЕЧЬ: Итог по вопросу. К 1 сентября 2026 года учебный план и рабочие программы должны быть пересчитаны по новым федеральным рабочим программам. Обновлённая ООП должна быть рассмотрена педагогическим советом и утверждена приказом директора. Актуальная версия должна быть размещена на сайте школы. На этом вопрос повестки закрываем, переходим к голосованию.</a:t>
            </a:r>
          </a:p>
          <a:p/>
          <a:p>
            <a:r>
              <a:t>СВОИМИ СЛОВАМИ: назовите точную дату, к которой заместитель по УВР подготовит финальный проект приказа для подписи директором.</a:t>
            </a:r>
          </a:p>
          <a:p/>
          <a:p>
            <a:r>
              <a:t>ВРЕМЯ: ~1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таблица из трёх документов — приказы № 729, № 808 и письмо № 03-320, пояснение под таблицей.</a:t>
            </a:r>
          </a:p>
          <a:p/>
          <a:p>
            <a:r>
              <a:t>РЕЧЬ: Перед вами таблица нормативной базы. Приказ № 729 подписан 8 октября 2025 года, зарегистрирован в Минюсте 3 декабря 2025 года под номером 84436, действует с 15 декабря 2025 года. Приказ № 808 подписан 10 ноября 2025 года, зарегистрирован 11 февраля 2026 года под номером 85296, действует с 23 февраля 2026 года. Оба приказа правят одни и те же три акта: федеральную образовательную программу начального общего образования — приказ № 372, основного общего образования — приказ № 370, среднего общего образования — приказ № 371, все от 18.05.2023. Письмо Минпросвещения № 03-320 от 2 марта 2026 года — сводная информация об изменениях, приложение к письму. Оно не проходит регистрацию в Минюсте и не публикуется в реестре нормативных актов.</a:t>
            </a:r>
          </a:p>
          <a:p/>
          <a:p>
            <a:r>
              <a:t>СВОИМИ СЛОВАМИ: назовите, какие уровни образования есть в вашей школе — НОО, ООО, СОО или все три сразу: приказы затронут только те уровни, что у вас работают.</a:t>
            </a:r>
          </a:p>
          <a:p/>
          <a:p>
            <a:r>
              <a:t>ВРЕМЯ: ~1,5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срок «до 1 сентября 2026 года» крупно слева, справа — три пункта, что должно действовать с начала учебного года.</a:t>
            </a:r>
          </a:p>
          <a:p/>
          <a:p>
            <a:r>
              <a:t>РЕЧЬ: Ключевой срок — до 1 сентября 2026 года. Приказ Минпросвещения № 115 обязывает применять федеральные образовательные программы, утверждённые до начала учебного года. Обновлённая основная образовательная программа, учебный план по всем уровням образования и рабочие программы по изменившимся предметам должны действовать с первого дня учебного года, а не появиться по факту проверки в течение года.</a:t>
            </a:r>
          </a:p>
          <a:p/>
          <a:p>
            <a:r>
              <a:t>СВОИМИ СЛОВАМИ: назовите дату вашего педсовета, на котором утвердите обновлённую ООП, и кто готовит проект — заместитель по УВР или рабочая группа.</a:t>
            </a:r>
          </a:p>
          <a:p/>
          <a:p>
            <a:r>
              <a:t>ВРЕМЯ: ~1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разделитель — раздел 02, «Начальное общее образование».</a:t>
            </a:r>
          </a:p>
          <a:p/>
          <a:p>
            <a:r>
              <a:t>РЕЧЬ: Второй раздел — начальное общее образование, 1-4 классы. Все изменения здесь вносит приказ № 729.</a:t>
            </a:r>
          </a:p>
          <a:p/>
          <a:p>
            <a:r>
              <a:t>СВОИМИ СЛОВАМИ: —</a:t>
            </a:r>
          </a:p>
          <a:p/>
          <a:p>
            <a:r>
              <a:t>ВРЕМЯ: ~0,5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шесть плиток — объём нагрузки, домашнее задание, сокращение часов, практические работы, внеурочная деятельность, труд.</a:t>
            </a:r>
          </a:p>
          <a:p/>
          <a:p>
            <a:r>
              <a:t>РЕЧЬ: Шесть ключевых изменений начальной школы. Меняется общий объём аудиторной нагрузки за четыре года — цифры разберём на следующем слайде. Из ФОП исключено упоминание отдельного часа на домашнее задание в 1 классе. В сентябре и октябре разрешено сокращать годовой объём по предмету на 3-12 процентов. Практические и лабораторные работы в 1-4 классах не считаются формой контроля и ограничены 45 минутами. Из форм внеурочной деятельности исключены учебные курсы и факультативы. Труд, то есть технология, переходит на прямое применение федеральной рабочей программы.</a:t>
            </a:r>
          </a:p>
          <a:p/>
          <a:p>
            <a:r>
              <a:t>СВОИМИ СЛОВАМИ: скажите, кто уже сверил рабочие программы по труду и литературному чтению с обновлённой ФРП — завуч или методическое объединение начальной школы.</a:t>
            </a:r>
          </a:p>
          <a:p/>
          <a:p>
            <a:r>
              <a:t>ВРЕМЯ: ~2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цифра 2966-3305 часов крупно слева, справа — что сделать.</a:t>
            </a:r>
          </a:p>
          <a:p/>
          <a:p>
            <a:r>
              <a:t>РЕЧЬ: Общий объём аудиторной нагрузки за четыре года обучения в начальной школе меняется. Было от 2954 до 3345 часов. Стало от 2966 до 3305 часов. Диапазон сузился с обеих сторон. Пересчитайте суммарный объём учебного плана 1-4 классов по новому диапазону и обновите пояснительную записку к ООП НОО — старые цифры там уже не действуют.</a:t>
            </a:r>
          </a:p>
          <a:p/>
          <a:p>
            <a:r>
              <a:t>СВОИМИ СЛОВАМИ: назовите текущий суммарный объём учебного плана 1-4 классов вашей школы и скажите, укладывается он в новый диапазон.</a:t>
            </a:r>
          </a:p>
          <a:p/>
          <a:p>
            <a:r>
              <a:t>ВРЕМЯ: ~1,5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таблица разрешённого сокращения годового объёма по предметам в сентябре-октябре 1 класса.</a:t>
            </a:r>
          </a:p>
          <a:p/>
          <a:p>
            <a:r>
              <a:t>РЕЧЬ: В сентябре и октябре первого класса разрешено сокращать годовой объём по предмету. Русский язык и математика — до 6 процентов. Литературное чтение — до 3 процентов. Окружающий мир, изобразительное искусство, музыка и труд, то есть технология, — до 12 процентов. Физическая культура не сокращается. Правило работает наряду со ступенчатым режимом обучения по санитарным правилам — используйте оба документа при расчёте недельной сетки и годового объёма.</a:t>
            </a:r>
          </a:p>
          <a:p/>
          <a:p>
            <a:r>
              <a:t>СВОИМИ СЛОВАМИ: скажите, кто в школе уже применял ступенчатый режим прошлой осенью и знает недельную сетку часов для первоклассников.</a:t>
            </a:r>
          </a:p>
          <a:p/>
          <a:p>
            <a:r>
              <a:t>ВРЕМЯ: ~1,5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разделитель — раздел 03, «Основное общее образование».</a:t>
            </a:r>
          </a:p>
          <a:p/>
          <a:p>
            <a:r>
              <a:t>РЕЧЬ: Третий раздел — основное общее образование, 5-9 классы. Здесь работают уже два приказа: № 729 и № 808.</a:t>
            </a:r>
          </a:p>
          <a:p/>
          <a:p>
            <a:r>
              <a:t>СВОИМИ СЛОВАМИ: —</a:t>
            </a:r>
          </a:p>
          <a:p/>
          <a:p>
            <a:r>
              <a:t>ВРЕМЯ: ~0,5 мин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20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vgustovskiy-pedsovet-20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4000"/>
                </a:srgbClr>
              </a:gs>
              <a:gs pos="62000">
                <a:srgbClr val="5A121E">
                  <a:alpha val="74800"/>
                </a:srgbClr>
              </a:gs>
              <a:gs pos="100000">
                <a:srgbClr val="5A121E">
                  <a:alpha val="46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64000" y="1332000"/>
            <a:ext cx="2160000" cy="50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4000" y="1584000"/>
            <a:ext cx="8640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200" b="1" spc="170">
                <a:solidFill>
                  <a:srgbClr val="FFFFFF"/>
                </a:solidFill>
                <a:latin typeface="Segoe UI"/>
              </a:rPr>
              <a:t>ПЕДАГОГИЧЕСКИЙ СОВЕТ · АВГУСТ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2052000"/>
            <a:ext cx="9000000" cy="1655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3400" b="1">
                <a:solidFill>
                  <a:srgbClr val="FFFFFF"/>
                </a:solidFill>
                <a:latin typeface="Georgia"/>
              </a:rPr>
              <a:t>Изменения ООП и учебного плана на 2026/2027 учебный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3816000"/>
            <a:ext cx="86400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500" b="0">
                <a:solidFill>
                  <a:srgbClr val="F3DDE1"/>
                </a:solidFill>
                <a:latin typeface="Segoe UI"/>
              </a:rPr>
              <a:t>Основание — приказы Минпросвещения России от 08.10.2025 № 729 и от 10.11.2025 № 808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00" y="4824000"/>
            <a:ext cx="864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400"/>
              </a:spcAft>
            </a:pPr>
            <a:r>
              <a:rPr sz="1500" b="0">
                <a:solidFill>
                  <a:srgbClr val="F3DDE1"/>
                </a:solidFill>
                <a:latin typeface="Segoe UI"/>
              </a:rPr>
              <a:t>[полное наименование образовательной организации]</a:t>
            </a:r>
          </a:p>
          <a:p>
            <a:pPr algn="l">
              <a:lnSpc>
                <a:spcPct val="122000"/>
              </a:lnSpc>
              <a:spcAft>
                <a:spcPts val="400"/>
              </a:spcAft>
            </a:pPr>
            <a:r>
              <a:rPr sz="1500" b="0">
                <a:solidFill>
                  <a:srgbClr val="F3DDE1"/>
                </a:solidFill>
                <a:latin typeface="Segoe UI"/>
              </a:rPr>
              <a:t>[дата]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КЛЮЧЕВЫЕ ИЗМЕНЕНИЯ ООО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Что правят приказы № 729 и № 808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10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620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2000" y="2789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Обществознание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2000" y="3106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Только 9 класс, 1 час в неделю по новой федеральной рабочей программе.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18400" y="2196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4184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164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16400" y="2789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История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16400" y="3106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Модуль «История нашего края» сохранён, сдвинуты рамки периодов в 8 классе.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72800" y="2196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79728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1708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70800" y="2789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Иностранный язык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70800" y="3106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Новая сетка часов на 2026/27 и 2027/28 учебные годы.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64000" y="4302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64000" y="4302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62000" y="4482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62000" y="4895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Новый предмет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62000" y="5212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Духовно-нравственная культура России.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418400" y="4302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4418400" y="4302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616400" y="4482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16400" y="4895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Труд (технология)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16400" y="5212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Школа сама определяет последовательность модулей.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972800" y="4302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7972800" y="4302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170800" y="4482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70800" y="4895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Обновлённые ФРП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170800" y="5212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Русский язык, французский язык, география.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ИСТОРИЯ ПО КЛАССАМ С 1 СЕНТЯБРЯ 2026 ГОДА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Часы в неделю и модуль «История нашего края»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11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304000"/>
          <a:ext cx="10465200" cy="18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9560"/>
                <a:gridCol w="3139560"/>
                <a:gridCol w="4186080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Segoe UI"/>
                        </a:rPr>
                        <a:t>Класс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Segoe UI"/>
                        </a:rPr>
                        <a:t>Часов в неделю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Segoe UI"/>
                        </a:rPr>
                        <a:t>Модуль «История нашего края»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5 класс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3 ч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34 ч/год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6 класс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3 ч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17 ч/год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7 класс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3 ч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17 ч/год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8 класс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3 ч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—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9 класс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2 ч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—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ИНОСТРАННЫЙ ЯЗЫК — ПЕРЕХОДНЫЙ ПЕРИОД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Часы в неделю по годам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12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304000"/>
          <a:ext cx="10465200" cy="15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0952"/>
                <a:gridCol w="4186080"/>
                <a:gridCol w="3558168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Segoe UI"/>
                        </a:rPr>
                        <a:t>Учебный год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Segoe UI"/>
                        </a:rPr>
                        <a:t>Классы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Segoe UI"/>
                        </a:rPr>
                        <a:t>Часов в неделю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2026/27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5 класс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2 ч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2026/27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6–9 классы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3 ч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2027/28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5, 6, 7 классы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2 ч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2027/28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8 и 9 классы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3 ч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536000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1584000"/>
            <a:ext cx="3960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</a:pPr>
            <a:r>
              <a:rPr sz="1100" b="1" spc="120">
                <a:solidFill>
                  <a:srgbClr val="F3DDE1"/>
                </a:solidFill>
                <a:latin typeface="Segoe UI"/>
              </a:rPr>
              <a:t>ДУХОВНО-НРАВСТВЕННАЯ КУЛЬТУРА РОССИИ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2052000"/>
            <a:ext cx="39600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Georgia"/>
              </a:rPr>
              <a:t>85 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000" y="3024000"/>
            <a:ext cx="3816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800" b="1">
                <a:solidFill>
                  <a:srgbClr val="F3DDE1"/>
                </a:solidFill>
                <a:latin typeface="Georgia"/>
              </a:rPr>
              <a:t>за три года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000" y="3600000"/>
            <a:ext cx="3744000" cy="158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8000"/>
              </a:lnSpc>
              <a:spcAft>
                <a:spcPts val="600"/>
              </a:spcAft>
            </a:pPr>
            <a:r>
              <a:rPr sz="1400" b="0">
                <a:solidFill>
                  <a:srgbClr val="F3DDE1"/>
                </a:solidFill>
                <a:latin typeface="Segoe UI"/>
              </a:rPr>
              <a:t>Правовая основа — Указ Президента Российской Федерации № 809 от 09.11.2022.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6000" y="1655999"/>
            <a:ext cx="60732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700" b="1">
                <a:solidFill>
                  <a:srgbClr val="16181D"/>
                </a:solidFill>
                <a:latin typeface="Georgia"/>
              </a:rPr>
              <a:t>Поэтапное введение</a:t>
            </a:r>
          </a:p>
        </p:txBody>
      </p:sp>
      <p:sp>
        <p:nvSpPr>
          <p:cNvPr id="9" name="Rectangle 8"/>
          <p:cNvSpPr/>
          <p:nvPr/>
        </p:nvSpPr>
        <p:spPr>
          <a:xfrm>
            <a:off x="5256000" y="2253600"/>
            <a:ext cx="93600" cy="936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515200" y="2142000"/>
            <a:ext cx="58140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600" b="0">
                <a:solidFill>
                  <a:srgbClr val="16181D"/>
                </a:solidFill>
                <a:latin typeface="Segoe UI"/>
              </a:rPr>
              <a:t>2026/27 учебный год — 5 класс, 17 часов.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56000" y="2656800"/>
            <a:ext cx="93600" cy="936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515200" y="2545200"/>
            <a:ext cx="58140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600" b="0">
                <a:solidFill>
                  <a:srgbClr val="16181D"/>
                </a:solidFill>
                <a:latin typeface="Segoe UI"/>
              </a:rPr>
              <a:t>2027/28 учебный год — 5 класс 17 часов, 6 класс 34 часа, 7 класс 34 часа.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slide-st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684000"/>
            <a:ext cx="3600000" cy="21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9600" b="1">
                <a:solidFill>
                  <a:srgbClr val="FFFFFF"/>
                </a:solidFill>
                <a:latin typeface="Georgia"/>
              </a:rPr>
              <a:t>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3240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Среднее общее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образование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4824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10–11 классы: что правит приказ № 729.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КЛЮЧЕВЫЕ ИЗМЕНЕНИЯ СОО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Что правит приказ № 729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15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620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2000" y="2789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Обществознание (базовый уровень)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2000" y="3344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Новая ФРП и новые часы по годам обучения.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18400" y="2196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4184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164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16400" y="2789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История (базовый уровень)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16400" y="3344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Без варьирования последовательности изучения тем.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72800" y="2196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79728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1708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70800" y="2789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Математика (углублённый уровень)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70800" y="3344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Скорректирован курс «Вероятность и статистика».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64000" y="4302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64000" y="4302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62000" y="4482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62000" y="4895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Физическая культура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62000" y="5212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Новые объёмы часов — базовый, вариативные модули, универсальный профиль.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418400" y="4302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4418400" y="4302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616400" y="4482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16400" y="4895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Профили обучения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16400" y="5212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Добавлен агротехнологический профиль.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972800" y="4302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7972800" y="4302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170800" y="4482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70800" y="4895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Учебный год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170800" y="5212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Завершается не ранее 26 мая.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ОБЩЕСТВОЗНАНИЕ СОО (БАЗОВЫЙ УРОВЕНЬ) ПО ГОДАМ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Часы в неделю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16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304000"/>
          <a:ext cx="10465200" cy="15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1648"/>
                <a:gridCol w="2720952"/>
                <a:gridCol w="2616300"/>
                <a:gridCol w="2616300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Segoe UI"/>
                        </a:rPr>
                        <a:t>Учебный год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Segoe UI"/>
                        </a:rPr>
                        <a:t>Класс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Segoe UI"/>
                        </a:rPr>
                        <a:t>Часов в год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Segoe UI"/>
                        </a:rPr>
                        <a:t>Часов в неделю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2026/27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10 класс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68 ч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2 ч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2026/27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11 класс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68 ч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2 ч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2027/28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10 класс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68 ч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2 ч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2027/28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11 класс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34 ч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1 ч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ФИЗИЧЕСКАЯ КУЛЬТУРА СОО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Общий объём часов на два года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17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304000"/>
          <a:ext cx="10465200" cy="12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0256"/>
                <a:gridCol w="2511648"/>
                <a:gridCol w="5023296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Segoe UI"/>
                        </a:rPr>
                        <a:t>Составляющая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Segoe UI"/>
                        </a:rPr>
                        <a:t>Всего на два года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Segoe UI"/>
                        </a:rPr>
                        <a:t>По классам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Базовый объём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136 ч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10 класс — 68 ч, 11 класс — 68 ч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Вариативные модули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68 ч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по 34 ч в каждом классе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Универсальный профиль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204 ч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по 102 ч в каждом классе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dokumentacionnaya-nagruz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684000"/>
            <a:ext cx="3600000" cy="21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9600" b="1">
                <a:solidFill>
                  <a:srgbClr val="FFFFFF"/>
                </a:solidFill>
                <a:latin typeface="Georgia"/>
              </a:rPr>
              <a:t>05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3240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Что переписать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в ООП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4824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Целевой, содержательный и организационный разделы.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РАЗДЕЛЫ ООП И ЧТО В НИХ МЕНЯЕТСЯ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Целевой, содержательный, организационный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19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620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2000" y="2789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Целевой раздел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2000" y="3106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Пояснительная записка, планируемые результаты, система оценки.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18400" y="2196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4184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164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16400" y="2789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Содержательный раздел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16400" y="3106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Рабочие программы по изменившимся предметам.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72800" y="2196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79728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1708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70800" y="2789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Организационный раздел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70800" y="3344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Учебный план, календарный график, план внеурочной деятельности.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64000" y="4302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64000" y="4302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62000" y="4482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62000" y="4895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Утверждает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62000" y="5212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Приказ директора.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418400" y="4302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4418400" y="4302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616400" y="4482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16400" y="4895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Рассматривает проект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16400" y="5212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Педагогический совет.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972800" y="4302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7972800" y="4302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170800" y="4482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70800" y="4895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Размещается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170800" y="5212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Сайт школы, раздел «Образование».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slide-st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684000"/>
            <a:ext cx="3600000" cy="21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9600" b="1">
                <a:solidFill>
                  <a:srgbClr val="FFFFFF"/>
                </a:solidFill>
                <a:latin typeface="Georgia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3240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Что изменилось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и с какого срока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4824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Два приказа Минпросвещения правят федеральные образовательные программы всех трёх уровней общего образования.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vgustovskiy-pedsovet-20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4000"/>
                </a:srgbClr>
              </a:gs>
              <a:gs pos="62000">
                <a:srgbClr val="5A121E">
                  <a:alpha val="77200"/>
                </a:srgbClr>
              </a:gs>
              <a:gs pos="100000">
                <a:srgbClr val="5A121E">
                  <a:alpha val="52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64000" y="1512000"/>
            <a:ext cx="2160000" cy="50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4000" y="1800000"/>
            <a:ext cx="86400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3400" b="1">
                <a:solidFill>
                  <a:srgbClr val="FFFFFF"/>
                </a:solidFill>
                <a:latin typeface="Georgia"/>
              </a:rPr>
              <a:t>Готово к 1 сентября 2026 года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3024000"/>
            <a:ext cx="8280000" cy="2015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800"/>
              </a:spcAft>
            </a:pPr>
            <a:r>
              <a:rPr sz="1500" b="0">
                <a:solidFill>
                  <a:srgbClr val="F3DDE1"/>
                </a:solidFill>
                <a:latin typeface="Segoe UI"/>
              </a:rPr>
              <a:t>Учебный план и рабочие программы пересчитаны по новым федеральным рабочим программам</a:t>
            </a:r>
          </a:p>
          <a:p>
            <a:pPr algn="l">
              <a:lnSpc>
                <a:spcPct val="122000"/>
              </a:lnSpc>
              <a:spcAft>
                <a:spcPts val="800"/>
              </a:spcAft>
            </a:pPr>
            <a:r>
              <a:rPr sz="1500" b="0">
                <a:solidFill>
                  <a:srgbClr val="F3DDE1"/>
                </a:solidFill>
                <a:latin typeface="Segoe UI"/>
              </a:rPr>
              <a:t>Обновлённая ООП рассмотрена педагогическим советом и утверждена приказом директора</a:t>
            </a:r>
          </a:p>
          <a:p>
            <a:pPr algn="l">
              <a:lnSpc>
                <a:spcPct val="122000"/>
              </a:lnSpc>
              <a:spcAft>
                <a:spcPts val="800"/>
              </a:spcAft>
            </a:pPr>
            <a:r>
              <a:rPr sz="1500" b="0">
                <a:solidFill>
                  <a:srgbClr val="F3DDE1"/>
                </a:solidFill>
                <a:latin typeface="Segoe UI"/>
              </a:rPr>
              <a:t>Актуальная версия размещена на сайте школы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НОРМАТИВНАЯ БАЗА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Два приказа и письмо-разъяснение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3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268000"/>
          <a:ext cx="10465200" cy="12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0952"/>
                <a:gridCol w="2720952"/>
                <a:gridCol w="2093040"/>
                <a:gridCol w="2930256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Документ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Дата и номер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Действует с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Регистрация Минюста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Приказ Минпросвещения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№ 729 от 08.10.2025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15.12.2025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№ 84436 от 03.12.2025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Приказ Минпросвещения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№ 808 от 10.11.2025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23.02.2026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№ 85296 от 11.02.2026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Письмо-разъяснение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№ 03-320 от 02.03.2026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—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300" b="0">
                          <a:solidFill>
                            <a:srgbClr val="16181D"/>
                          </a:solidFill>
                          <a:latin typeface="Segoe UI"/>
                        </a:rPr>
                        <a:t>не проходит регистрацию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64000" y="4536000"/>
            <a:ext cx="10465200" cy="72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6000"/>
              </a:lnSpc>
              <a:spcAft>
                <a:spcPts val="600"/>
              </a:spcAft>
            </a:pPr>
            <a:r>
              <a:rPr sz="1400" b="0">
                <a:solidFill>
                  <a:srgbClr val="6B6F76"/>
                </a:solidFill>
                <a:latin typeface="Segoe UI"/>
              </a:rPr>
              <a:t>Оба приказа правят федеральную образовательную программу начального общего образования (приказ № 372), основного общего образования (приказ № 370) и среднего общего образования (приказ № 371) от 18.05.2023. Письмо № 03-320 — сводная информация об изменениях в ФОП, приложение к письму.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536000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1655999"/>
            <a:ext cx="3960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60">
                <a:solidFill>
                  <a:srgbClr val="F3DDE1"/>
                </a:solidFill>
                <a:latin typeface="Segoe UI"/>
              </a:rPr>
              <a:t>КЛЮЧЕВОЙ СРОК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2124000"/>
            <a:ext cx="4104000" cy="2015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</a:pPr>
            <a:r>
              <a:rPr sz="4600" b="1">
                <a:solidFill>
                  <a:srgbClr val="FFFFFF"/>
                </a:solidFill>
                <a:latin typeface="Georgia"/>
              </a:rPr>
              <a:t>до 1 сентября</a:t>
            </a:r>
          </a:p>
          <a:p>
            <a:pPr algn="l">
              <a:lnSpc>
                <a:spcPct val="108000"/>
              </a:lnSpc>
              <a:spcAft>
                <a:spcPts val="0"/>
              </a:spcAft>
            </a:pPr>
            <a:r>
              <a:rPr sz="4600" b="1">
                <a:solidFill>
                  <a:srgbClr val="FFFFFF"/>
                </a:solidFill>
                <a:latin typeface="Georgia"/>
              </a:rPr>
              <a:t>2026 года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000" y="4500000"/>
            <a:ext cx="3744000" cy="151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8000"/>
              </a:lnSpc>
              <a:spcAft>
                <a:spcPts val="600"/>
              </a:spcAft>
            </a:pPr>
            <a:r>
              <a:rPr sz="1400" b="0">
                <a:solidFill>
                  <a:srgbClr val="F3DDE1"/>
                </a:solidFill>
                <a:latin typeface="Segoe UI"/>
              </a:rPr>
              <a:t>Приказ Минпросвещения № 115 обязывает применять федеральные образовательные программы, утверждённые до начала учебного года.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56000" y="1800000"/>
            <a:ext cx="60732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4000"/>
              </a:lnSpc>
              <a:spcAft>
                <a:spcPts val="600"/>
              </a:spcAft>
            </a:pPr>
            <a:r>
              <a:rPr sz="1700" b="1">
                <a:solidFill>
                  <a:srgbClr val="16181D"/>
                </a:solidFill>
                <a:latin typeface="Georgia"/>
              </a:rPr>
              <a:t>Что должно действовать с начала учебного года</a:t>
            </a:r>
          </a:p>
        </p:txBody>
      </p:sp>
      <p:sp>
        <p:nvSpPr>
          <p:cNvPr id="8" name="Rectangle 7"/>
          <p:cNvSpPr/>
          <p:nvPr/>
        </p:nvSpPr>
        <p:spPr>
          <a:xfrm>
            <a:off x="5256000" y="2469600"/>
            <a:ext cx="93600" cy="936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515200" y="2358000"/>
            <a:ext cx="58140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600" b="0">
                <a:solidFill>
                  <a:srgbClr val="16181D"/>
                </a:solidFill>
                <a:latin typeface="Segoe UI"/>
              </a:rPr>
              <a:t>Обновлённая основная образовательная программа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56000" y="2872800"/>
            <a:ext cx="93600" cy="936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515200" y="2761200"/>
            <a:ext cx="58140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600" b="0">
                <a:solidFill>
                  <a:srgbClr val="16181D"/>
                </a:solidFill>
                <a:latin typeface="Segoe UI"/>
              </a:rPr>
              <a:t>Учебный план по всем уровням образования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56000" y="3276000"/>
            <a:ext cx="93600" cy="936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515200" y="3164400"/>
            <a:ext cx="58140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600" b="0">
                <a:solidFill>
                  <a:srgbClr val="16181D"/>
                </a:solidFill>
                <a:latin typeface="Segoe UI"/>
              </a:rPr>
              <a:t>Рабочие программы по изменившимся предметам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slide-korid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684000"/>
            <a:ext cx="3600000" cy="21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9600" b="1">
                <a:solidFill>
                  <a:srgbClr val="FFFFFF"/>
                </a:solidFill>
                <a:latin typeface="Georgia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3240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Начальное общее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образование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4824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1–4 классы: что правит приказ № 729.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КЛЮЧЕВЫЕ ИЗМЕНЕНИЯ НОО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Что правит приказ № 729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6</a:t>
            </a:r>
          </a:p>
        </p:txBody>
      </p:sp>
      <p:sp>
        <p:nvSpPr>
          <p:cNvPr id="8" name="Rectangle 7"/>
          <p:cNvSpPr/>
          <p:nvPr/>
        </p:nvSpPr>
        <p:spPr>
          <a:xfrm>
            <a:off x="864000" y="2196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40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620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2000" y="2789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Общий объём нагрузки за 4 года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2000" y="3344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Новый диапазон часов вместо прежнего — пересчитайте учебный план 1–4 классов.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18400" y="2196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4184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164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16400" y="2789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Домашнее задание в 1 классе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16400" y="3344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Из ФОП исключено упоминание отдельного часа на домашнее задание.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72800" y="2196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7972800" y="2196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170800" y="2376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70800" y="2789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Сокращение часов в 1 классе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70800" y="3344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В сентябре-октябре разрешено сокращать годовой объём по предмету на 3–12%.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64000" y="4302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64000" y="4302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62000" y="4482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62000" y="4895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Практические и лабораторные работы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62000" y="5450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1–4 классы: не форма контроля, до 45 минут.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418400" y="4302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4418400" y="4302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616400" y="4482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16400" y="4895999"/>
            <a:ext cx="2960400" cy="5039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Внеурочная деятельность НОО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16400" y="54503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Учебные курсы и факультативы как форма проведения — исключены.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972800" y="4302000"/>
            <a:ext cx="3356400" cy="1908000"/>
          </a:xfrm>
          <a:prstGeom prst="rect">
            <a:avLst/>
          </a:prstGeom>
          <a:solidFill>
            <a:srgbClr val="F7F3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7972800" y="4302000"/>
            <a:ext cx="3356400" cy="432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170800" y="4482000"/>
            <a:ext cx="1080000" cy="3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70800" y="4895999"/>
            <a:ext cx="2960400" cy="251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8000"/>
              </a:lnSpc>
              <a:spcAft>
                <a:spcPts val="600"/>
              </a:spcAft>
            </a:pPr>
            <a:r>
              <a:rPr sz="1500" b="1">
                <a:solidFill>
                  <a:srgbClr val="16181D"/>
                </a:solidFill>
                <a:latin typeface="Segoe UI"/>
              </a:rPr>
              <a:t>Труд (технология)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170800" y="5212799"/>
            <a:ext cx="29604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50" b="0">
                <a:solidFill>
                  <a:srgbClr val="6B6F76"/>
                </a:solidFill>
                <a:latin typeface="Segoe UI"/>
              </a:rPr>
              <a:t>Предмет с прямым применением федеральной рабочей программы.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536000" cy="68580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1655999"/>
            <a:ext cx="39600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</a:pPr>
            <a:r>
              <a:rPr sz="1100" b="1" spc="140">
                <a:solidFill>
                  <a:srgbClr val="F3DDE1"/>
                </a:solidFill>
                <a:latin typeface="Segoe UI"/>
              </a:rPr>
              <a:t>ОБЩИЙ ОБЪЁМ АУДИТОРНОЙ НАГРУЗКИ НОО ЗА 4 ГОДА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2340000"/>
            <a:ext cx="3888000" cy="864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4200" b="1">
                <a:solidFill>
                  <a:srgbClr val="FFFFFF"/>
                </a:solidFill>
                <a:latin typeface="Georgia"/>
              </a:rPr>
              <a:t>2966–3305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000" y="3240000"/>
            <a:ext cx="3744000" cy="3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800" b="1">
                <a:solidFill>
                  <a:srgbClr val="F3DDE1"/>
                </a:solidFill>
                <a:latin typeface="Georgia"/>
              </a:rPr>
              <a:t>часов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000" y="3816000"/>
            <a:ext cx="3744000" cy="129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8000"/>
              </a:lnSpc>
              <a:spcAft>
                <a:spcPts val="600"/>
              </a:spcAft>
            </a:pPr>
            <a:r>
              <a:rPr sz="1500" b="0">
                <a:solidFill>
                  <a:srgbClr val="F3DDE1"/>
                </a:solidFill>
                <a:latin typeface="Segoe UI"/>
              </a:rPr>
              <a:t>Было 2954–3345 часов. Новый диапазон — по ФОП НОО в редакции приказа № 729.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6000" y="1800000"/>
            <a:ext cx="6073200" cy="43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700" b="1">
                <a:solidFill>
                  <a:srgbClr val="16181D"/>
                </a:solidFill>
                <a:latin typeface="Georgia"/>
              </a:rPr>
              <a:t>Что сделать</a:t>
            </a:r>
          </a:p>
        </p:txBody>
      </p:sp>
      <p:sp>
        <p:nvSpPr>
          <p:cNvPr id="9" name="Rectangle 8"/>
          <p:cNvSpPr/>
          <p:nvPr/>
        </p:nvSpPr>
        <p:spPr>
          <a:xfrm>
            <a:off x="5256000" y="2397600"/>
            <a:ext cx="93600" cy="936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515200" y="2286000"/>
            <a:ext cx="58140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600" b="0">
                <a:solidFill>
                  <a:srgbClr val="16181D"/>
                </a:solidFill>
                <a:latin typeface="Segoe UI"/>
              </a:rPr>
              <a:t>Пересчитать суммарный объём учебного плана 1–4 классов по новому диапазону.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56000" y="3024000"/>
            <a:ext cx="93600" cy="936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515200" y="2912400"/>
            <a:ext cx="5814000" cy="503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4000"/>
              </a:lnSpc>
              <a:spcAft>
                <a:spcPts val="600"/>
              </a:spcAft>
            </a:pPr>
            <a:r>
              <a:rPr sz="1600" b="0">
                <a:solidFill>
                  <a:srgbClr val="16181D"/>
                </a:solidFill>
                <a:latin typeface="Segoe UI"/>
              </a:rPr>
              <a:t>Обновить пояснительную записку к ООП НОО: старые цифры уже не действуют.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3200" cy="100800"/>
          </a:xfrm>
          <a:prstGeom prst="rect">
            <a:avLst/>
          </a:prstGeom>
          <a:solidFill>
            <a:srgbClr val="8B1E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540000"/>
            <a:ext cx="104652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100" b="1" spc="140">
                <a:solidFill>
                  <a:srgbClr val="8B1E2D"/>
                </a:solidFill>
                <a:latin typeface="Segoe UI"/>
              </a:rPr>
              <a:t>СОКРАЩЕНИЕ ЧАСОВ В 1 КЛАССЕ (СЕНТЯБРЬ-ОКТЯБРЬ)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900000"/>
            <a:ext cx="10465200" cy="93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700" b="1">
                <a:solidFill>
                  <a:srgbClr val="16181D"/>
                </a:solidFill>
                <a:latin typeface="Georgia"/>
              </a:rPr>
              <a:t>Доля годового объёма по предмету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6B6F76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6B6F76"/>
                </a:solidFill>
                <a:latin typeface="Segoe UI"/>
              </a:rPr>
              <a:t>8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64000" y="2304000"/>
          <a:ext cx="10465200" cy="18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02380"/>
                <a:gridCol w="3662820"/>
              </a:tblGrid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Segoe UI"/>
                        </a:rPr>
                        <a:t>Предмет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Segoe UI"/>
                        </a:rPr>
                        <a:t>Разрешённое сокращение годового объёма</a:t>
                      </a:r>
                    </a:p>
                  </a:txBody>
                  <a:tcPr marL="100800" marR="100800" marT="50400" marB="50400">
                    <a:solidFill>
                      <a:srgbClr val="8B1E2D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Русский язык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до 6%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Математика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до 6%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Литературное чтение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до 3%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Окружающий мир, ИЗО, музыка, труд (технология)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до 12%</a:t>
                      </a:r>
                    </a:p>
                  </a:txBody>
                  <a:tcPr marL="100800" marR="100800" marT="50400" marB="50400">
                    <a:solidFill>
                      <a:srgbClr val="FFFFFF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Физическая культура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sz="1400" b="0">
                          <a:solidFill>
                            <a:srgbClr val="16181D"/>
                          </a:solidFill>
                          <a:latin typeface="Segoe UI"/>
                        </a:rPr>
                        <a:t>не сокращается</a:t>
                      </a:r>
                    </a:p>
                  </a:txBody>
                  <a:tcPr marL="100800" marR="100800" marT="50400" marB="50400">
                    <a:solidFill>
                      <a:srgbClr val="F7F3EF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64000" y="5040000"/>
            <a:ext cx="10465200" cy="79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6000"/>
              </a:lnSpc>
              <a:spcAft>
                <a:spcPts val="600"/>
              </a:spcAft>
            </a:pPr>
            <a:r>
              <a:rPr sz="1300" b="0">
                <a:solidFill>
                  <a:srgbClr val="6B6F76"/>
                </a:solidFill>
                <a:latin typeface="Segoe UI"/>
              </a:rPr>
              <a:t>Правило работает наряду со ступенчатым режимом обучения по санитарным правилам — используйте оба документа при расчёте недельной сетки и годового объёма.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edsovet-dokumentacionnaya-nagruz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gradFill rotWithShape="1">
            <a:gsLst>
              <a:gs pos="0">
                <a:srgbClr val="5A121E">
                  <a:alpha val="92000"/>
                </a:srgbClr>
              </a:gs>
              <a:gs pos="62000">
                <a:srgbClr val="5A121E">
                  <a:alpha val="70399"/>
                </a:srgbClr>
              </a:gs>
              <a:gs pos="100000">
                <a:srgbClr val="5A121E">
                  <a:alpha val="38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4000" y="684000"/>
            <a:ext cx="3600000" cy="216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</a:pPr>
            <a:r>
              <a:rPr sz="9600" b="1">
                <a:solidFill>
                  <a:srgbClr val="FFFFFF"/>
                </a:solidFill>
                <a:latin typeface="Georgia"/>
              </a:rPr>
              <a:t>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000" y="3240000"/>
            <a:ext cx="8280000" cy="18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Основное общее</a:t>
            </a: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Georgia"/>
              </a:rPr>
              <a:t>образование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000" y="4824000"/>
            <a:ext cx="7920000" cy="108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500"/>
              </a:spcAft>
            </a:pPr>
            <a:r>
              <a:rPr sz="1600" b="0">
                <a:solidFill>
                  <a:srgbClr val="F3DDE1"/>
                </a:solidFill>
                <a:latin typeface="Segoe UI"/>
              </a:rPr>
              <a:t>5–9 классы: что правят приказы № 729 и № 808.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4000" y="6372000"/>
            <a:ext cx="576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2000"/>
              </a:lnSpc>
              <a:spcAft>
                <a:spcPts val="600"/>
              </a:spcAft>
            </a:pPr>
            <a:r>
              <a:rPr sz="1000" b="0" spc="60">
                <a:solidFill>
                  <a:srgbClr val="FFFFFF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49200" y="6372000"/>
            <a:ext cx="1080000" cy="288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2000"/>
              </a:lnSpc>
              <a:spcAft>
                <a:spcPts val="600"/>
              </a:spcAft>
            </a:pPr>
            <a:r>
              <a:rPr sz="1000" b="0">
                <a:solidFill>
                  <a:srgbClr val="FFFFFF"/>
                </a:solidFill>
                <a:latin typeface="Segoe U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