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9"/>
    <p:sldId id="258" r:id="rId10"/>
    <p:sldId id="259" r:id="rId11"/>
    <p:sldId id="260" r:id="rId12"/>
    <p:sldId id="261" r:id="rId13"/>
    <p:sldId id="262" r:id="rId14"/>
    <p:sldId id="263" r:id="rId15"/>
  </p:sldIdLst>
  <p:sldSz cx="121932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notesMaster" Target="notesMasters/notesMaster1.xml"/><Relationship Id="rId9" Type="http://schemas.openxmlformats.org/officeDocument/2006/relationships/slide" Target="slides/slide2.xml"/><Relationship Id="rId10" Type="http://schemas.openxmlformats.org/officeDocument/2006/relationships/slide" Target="slides/slide3.xml"/><Relationship Id="rId11" Type="http://schemas.openxmlformats.org/officeDocument/2006/relationships/slide" Target="slides/slide4.xml"/><Relationship Id="rId12" Type="http://schemas.openxmlformats.org/officeDocument/2006/relationships/slide" Target="slides/slide5.xml"/><Relationship Id="rId13" Type="http://schemas.openxmlformats.org/officeDocument/2006/relationships/slide" Target="slides/slide6.xml"/><Relationship Id="rId14" Type="http://schemas.openxmlformats.org/officeDocument/2006/relationships/slide" Target="slides/slide7.xml"/><Relationship Id="rId15" Type="http://schemas.openxmlformats.org/officeDocument/2006/relationships/slide" Target="slides/slide8.xml"/></Relationships>
</file>

<file path=ppt/notesMasters/_rels/notesMaster1.xml.rels><?xml version='1.0' encoding='UTF-8' standalone='yes'?>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p="http://schemas.openxmlformats.org/presentationml/2006/main" xmlns:r="http://schemas.openxmlformats.org/officeDocument/2006/relationships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89C1C7-3DCD-1040-A9CF-14679D8B5DDD}" type="datetimeFigureOut">
              <a:rPr lang="en-US" smtClean="0"/>
              <a:t>10/17/16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B5E49A5-4136-284D-997B-48E1D791AD6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32521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2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5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6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7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8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notesSlide1.xml><?xml version="1.0" encoding="utf-8"?>
<p:notes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3" sz="quarter"/>
          </p:nvPr>
        </p:nvSpPr>
        <p:spPr/>
        <p:txBody>
          <a:bodyPr/>
          <a:lstStyle/>
          <a:p>
            <a:r>
              <a:t>ЧТО НА ЭКРАНЕ: Тема заседания и правовое основание.</a:t>
            </a:r>
          </a:p>
          <a:p/>
          <a:p>
            <a:r>
              <a:t>ГОТОВЫЙ ТЕКСТ ВСЛУХ: Сегодня нам нужно принять управленческое решение: будем ли мы с 1 сентября применять оценки поведения. Федеральная норма даёт школе такое право, но не превращает его в обязанность. Если решаем вводить механизм, сначала утверждаем понятный локальный порядок, а уже затем выставляем оценки.</a:t>
            </a:r>
          </a:p>
          <a:p/>
          <a:p>
            <a:r>
              <a:t>ДОБАВЬТЕ ОТ СЕБЯ: Назовите причину, по которой вопрос вынесен на педсовет именно сейчас.</a:t>
            </a:r>
          </a:p>
          <a:p/>
          <a:p>
            <a:r>
              <a:t>ВРЕМЯ: 1 минута.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 sz="quarter"/>
          </p:nvPr>
        </p:nvSpPr>
        <p:spPr/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3" sz="quarter"/>
          </p:nvPr>
        </p:nvSpPr>
        <p:spPr/>
        <p:txBody>
          <a:bodyPr/>
          <a:lstStyle/>
          <a:p>
            <a:r>
              <a:t>ЧТО НА ЭКРАНЕ: Четыре ограничения: добровольность решения школы, фиксированная шкала, исключение первых классов, срок действия приказа.</a:t>
            </a:r>
          </a:p>
          <a:p/>
          <a:p>
            <a:r>
              <a:t>ГОТОВЫЙ ТЕКСТ ВСЛУХ: Сначала фиксируем границы, которые школа не может переписать. Мы вправе отказаться от оценок поведения. Если вводим их, используем только три названия из приказа. Первые классы в механизм не входят. И ещё одна контрольная дата: до середины мая 2027 года нужно проверить, продлена ли норма после 1 сентября 2027 года.</a:t>
            </a:r>
          </a:p>
          <a:p/>
          <a:p>
            <a:r>
              <a:t>ДОБАВЬТЕ ОТ СЕБЯ: Сообщите, вводились ли в школе похожие оценки раньше и в каких документах они упоминались.</a:t>
            </a:r>
          </a:p>
          <a:p/>
          <a:p>
            <a:r>
              <a:t>ВРЕМЯ: 2 минуты.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 sz="quarter"/>
          </p:nvPr>
        </p:nvSpPr>
        <p:spPr/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3" sz="quarter"/>
          </p:nvPr>
        </p:nvSpPr>
        <p:spPr/>
        <p:txBody>
          <a:bodyPr/>
          <a:lstStyle/>
          <a:p>
            <a:r>
              <a:t>ЧТО НА ЭКРАНЕ: Две равноправные ветви решения педагогического совета.</a:t>
            </a:r>
          </a:p>
          <a:p/>
          <a:p>
            <a:r>
              <a:t>ГОТОВЫЙ ТЕКСТ ВСЛУХ: У нас есть два законных варианта. Первый — не вводить оценки и ограничиться действующими правилами поведения и дисциплины. Второй — ввести механизм, но пройти процедуру полностью: определить критерии, учесть мнение советов, утвердить акт и ознакомить участников. Выставлять оценки до утверждения порядка нельзя.</a:t>
            </a:r>
          </a:p>
          <a:p/>
          <a:p>
            <a:r>
              <a:t>ДОБАВЬТЕ ОТ СЕБЯ: Озвучьте позицию администрации и результаты предварительного обсуждения с педагогами.</a:t>
            </a:r>
          </a:p>
          <a:p/>
          <a:p>
            <a:r>
              <a:t>ВРЕМЯ: 2 минуты.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 sz="quarter"/>
          </p:nvPr>
        </p:nvSpPr>
        <p:spPr/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3" sz="quarter"/>
          </p:nvPr>
        </p:nvSpPr>
        <p:spPr/>
        <p:txBody>
          <a:bodyPr/>
          <a:lstStyle/>
          <a:p>
            <a:r>
              <a:t>ЧТО НА ЭКРАНЕ: Последовательность оформления от решения до ознакомления.</a:t>
            </a:r>
          </a:p>
          <a:p/>
          <a:p>
            <a:r>
              <a:t>ГОТОВЫЙ ТЕКСТ ВСЛУХ: Процедуру нельзя начинать с записи в журнале. Сначала педагогический совет обсуждает модель. Затем школа получает мнения тех органов, которые предусмотрены частью 3 статьи 30 Закона об образовании. После этого утверждаются локальный акт и приказ. Финальный шаг до начала работы — ознакомление работников, обучающихся и родителей.</a:t>
            </a:r>
          </a:p>
          <a:p/>
          <a:p>
            <a:r>
              <a:t>ДОБАВЬТЕ ОТ СЕБЯ: Назовите действующие в школе советы и работника, который соберёт их мнения.</a:t>
            </a:r>
          </a:p>
          <a:p/>
          <a:p>
            <a:r>
              <a:t>ВРЕМЯ: 2 минуты.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 sz="quarter"/>
          </p:nvPr>
        </p:nvSpPr>
        <p:spPr/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3" sz="quarter"/>
          </p:nvPr>
        </p:nvSpPr>
        <p:spPr/>
        <p:txBody>
          <a:bodyPr/>
          <a:lstStyle/>
          <a:p>
            <a:r>
              <a:t>ЧТО НА ЭКРАНЕ: Рабочая модель трёх критериев из проекта локального акта.</a:t>
            </a:r>
          </a:p>
          <a:p/>
          <a:p>
            <a:r>
              <a:t>ГОТОВЫЙ ТЕКСТ ВСЛУХ: Шкалу менять нельзя, а критерии школа должна сделать проверяемыми. Мы предлагаем связывать оценку не с впечатлением от ребёнка, а с подтверждёнными событиями за период. Успеваемость, семейное положение и неподтверждённые сообщения не могут подменять факты поведения.</a:t>
            </a:r>
          </a:p>
          <a:p/>
          <a:p>
            <a:r>
              <a:t>ДОБАВЬТЕ ОТ СЕБЯ: Приведите один обезличенный пример ситуации, которая сейчас вызывает разные решения у классных руководителей.</a:t>
            </a:r>
          </a:p>
          <a:p/>
          <a:p>
            <a:r>
              <a:t>ВРЕМЯ: 3 минуты.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 sz="quarter"/>
          </p:nvPr>
        </p:nvSpPr>
        <p:spPr/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3" sz="quarter"/>
          </p:nvPr>
        </p:nvSpPr>
        <p:spPr/>
        <p:txBody>
          <a:bodyPr/>
          <a:lstStyle/>
          <a:p>
            <a:r>
              <a:t>ЧТО НА ЭКРАНЕ: Три блока решения: факт, объяснение, итоговая оценка.</a:t>
            </a:r>
          </a:p>
          <a:p/>
          <a:p>
            <a:r>
              <a:t>ГОТОВЫЙ ТЕКСТ ВСЛУХ: Оценка поведения не должна превращаться в реакцию на эмоцию взрослого. Сначала фиксируем событие и источник сведений. Затем даём обучающемуся возможность объяснить обстоятельства. После этого уполномоченное лицо сопоставляет факты с критериями. Такая последовательность делает решение воспроизводимым и позволяет его проверить.</a:t>
            </a:r>
          </a:p>
          <a:p/>
          <a:p>
            <a:r>
              <a:t>ДОБАВЬТЕ ОТ СЕБЯ: Назовите документы, которыми школа уже фиксирует нарушения дисциплины, и решите, нужны ли новые формы.</a:t>
            </a:r>
          </a:p>
          <a:p/>
          <a:p>
            <a:r>
              <a:t>ВРЕМЯ: 2 минуты.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 sz="quarter"/>
          </p:nvPr>
        </p:nvSpPr>
        <p:spPr/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3" sz="quarter"/>
          </p:nvPr>
        </p:nvSpPr>
        <p:spPr/>
        <p:txBody>
          <a:bodyPr/>
          <a:lstStyle/>
          <a:p>
            <a:r>
              <a:t>ЧТО НА ЭКРАНЕ: Три гарантии: уведомление, заявление, независимый пересмотр.</a:t>
            </a:r>
          </a:p>
          <a:p/>
          <a:p>
            <a:r>
              <a:t>ГОТОВЫЙ ТЕКСТ ВСЛУХ: Локальный акт должен отвечать не только на вопрос, кто ставит оценку, но и на вопрос, что происходит дальше. Ребёнок и родители должны узнать решение в установленный срок. Для несогласия нужен понятный маршрут. Пересматривать оценку должны люди, которые не принимали первоначальное решение.</a:t>
            </a:r>
          </a:p>
          <a:p/>
          <a:p>
            <a:r>
              <a:t>ДОБАВЬТЕ ОТ СЕБЯ: Предложите использовать действующий школьный порядок рассмотрения обращений, если он подходит по срокам и участникам.</a:t>
            </a:r>
          </a:p>
          <a:p/>
          <a:p>
            <a:r>
              <a:t>ВРЕМЯ: 2 минуты.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 sz="quarter"/>
          </p:nvPr>
        </p:nvSpPr>
        <p:spPr/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3" sz="quarter"/>
          </p:nvPr>
        </p:nvSpPr>
        <p:spPr/>
        <p:txBody>
          <a:bodyPr/>
          <a:lstStyle/>
          <a:p>
            <a:r>
              <a:t>ЧТО НА ЭКРАНЕ: Четыре пункта проекта решения и строка голосования.</a:t>
            </a:r>
          </a:p>
          <a:p/>
          <a:p>
            <a:r>
              <a:t>ГОТОВЫЙ ТЕКСТ ВСЛУХ: Предлагаю перейти к решению. Сначала выбираем вариант: вводить оценки поведения или нет. Если вводим, одобряем проект порядка и направляем его на обязательную процедуру учёта мнений. Назначаем исполнителя и срок. Отдельно ставим контрольную дату на май 2027 года, чтобы не применять приказ после окончания срока его действия без повторной проверки.</a:t>
            </a:r>
          </a:p>
          <a:p/>
          <a:p>
            <a:r>
              <a:t>ДОБАВЬТЕ ОТ СЕБЯ: Подставьте фамилию исполнителя, дату завершения оформления и огласите результаты голосования.</a:t>
            </a:r>
          </a:p>
          <a:p/>
          <a:p>
            <a:r>
              <a:t>ВРЕМЯ: 2 минуты.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 sz="quarter"/>
          </p:nvPr>
        </p:nvSpPr>
        <p:spPr/>
      </p:sp>
    </p:spTree>
  </p:cSld>
  <p:clrMapOvr>
    <a:masterClrMapping/>
  </p:clrMapOvr>
</p:note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jpg"/><Relationship Id="rId3" Type="http://schemas.openxmlformats.org/officeDocument/2006/relationships/notesSlide" Target="../notesSlides/notesSlide1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2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3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4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5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6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7.xml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8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pic>
        <p:nvPicPr>
          <p:cNvPr id="2" name="Picture 1" descr="prikaz-316-povedenie-telefony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32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0" y="0"/>
            <a:ext cx="12193200" cy="6858000"/>
          </a:xfrm>
          <a:prstGeom prst="rect">
            <a:avLst/>
          </a:prstGeom>
          <a:solidFill>
            <a:srgbClr val="4A0E1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792000" y="756000"/>
            <a:ext cx="8640000" cy="288000"/>
          </a:xfrm>
          <a:prstGeom prst="rect">
            <a:avLst/>
          </a:prstGeom>
          <a:noFill/>
        </p:spPr>
        <p:txBody>
          <a:bodyPr wrap="square" lIns="28800" rIns="28800" tIns="28800" bIns="28800" anchor="t">
            <a:spAutoFit/>
          </a:bodyPr>
          <a:lstStyle/>
          <a:p>
            <a:pPr algn="l">
              <a:lnSpc>
                <a:spcPct val="108000"/>
              </a:lnSpc>
              <a:spcAft>
                <a:spcPts val="400"/>
              </a:spcAft>
            </a:pPr>
            <a:r>
              <a:rPr sz="1200" b="1">
                <a:solidFill>
                  <a:srgbClr val="F5E5E8"/>
                </a:solidFill>
                <a:latin typeface="Segoe UI"/>
              </a:rPr>
              <a:t>ПЕДАГОГИЧЕСКИЙ СОВЕТ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92000" y="1475999"/>
            <a:ext cx="9000000" cy="1800000"/>
          </a:xfrm>
          <a:prstGeom prst="rect">
            <a:avLst/>
          </a:prstGeom>
          <a:noFill/>
        </p:spPr>
        <p:txBody>
          <a:bodyPr wrap="square" lIns="28800" rIns="28800" tIns="28800" bIns="28800" anchor="t">
            <a:spAutoFit/>
          </a:bodyPr>
          <a:lstStyle/>
          <a:p>
            <a:pPr algn="l">
              <a:lnSpc>
                <a:spcPct val="108000"/>
              </a:lnSpc>
              <a:spcAft>
                <a:spcPts val="400"/>
              </a:spcAft>
            </a:pPr>
            <a:r>
              <a:rPr sz="4000" b="1">
                <a:solidFill>
                  <a:srgbClr val="FFFFFF"/>
                </a:solidFill>
                <a:latin typeface="Georgia"/>
              </a:rPr>
              <a:t>Оценка поведения:</a:t>
            </a:r>
          </a:p>
          <a:p>
            <a:pPr algn="l">
              <a:lnSpc>
                <a:spcPct val="108000"/>
              </a:lnSpc>
              <a:spcAft>
                <a:spcPts val="400"/>
              </a:spcAft>
            </a:pPr>
            <a:r>
              <a:rPr sz="4000" b="1">
                <a:solidFill>
                  <a:srgbClr val="FFFFFF"/>
                </a:solidFill>
                <a:latin typeface="Georgia"/>
              </a:rPr>
              <a:t>решение школы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92000" y="3744000"/>
            <a:ext cx="7920000" cy="720000"/>
          </a:xfrm>
          <a:prstGeom prst="rect">
            <a:avLst/>
          </a:prstGeom>
          <a:noFill/>
        </p:spPr>
        <p:txBody>
          <a:bodyPr wrap="square" lIns="28800" rIns="28800" tIns="28800" bIns="28800" anchor="t">
            <a:spAutoFit/>
          </a:bodyPr>
          <a:lstStyle/>
          <a:p>
            <a:pPr algn="l">
              <a:lnSpc>
                <a:spcPct val="108000"/>
              </a:lnSpc>
              <a:spcAft>
                <a:spcPts val="400"/>
              </a:spcAft>
            </a:pPr>
            <a:r>
              <a:rPr sz="1800" b="0">
                <a:solidFill>
                  <a:srgbClr val="F5E5E8"/>
                </a:solidFill>
                <a:latin typeface="Segoe UI"/>
              </a:rPr>
              <a:t>Что разрешает приказ № 316 и какой порядок предстоит утвердить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92000" y="6498000"/>
            <a:ext cx="4680000" cy="162000"/>
          </a:xfrm>
          <a:prstGeom prst="rect">
            <a:avLst/>
          </a:prstGeom>
          <a:noFill/>
        </p:spPr>
        <p:txBody>
          <a:bodyPr wrap="square" lIns="28800" rIns="28800" tIns="28800" bIns="28800" anchor="t">
            <a:spAutoFit/>
          </a:bodyPr>
          <a:lstStyle/>
          <a:p>
            <a:pPr algn="l">
              <a:lnSpc>
                <a:spcPct val="108000"/>
              </a:lnSpc>
              <a:spcAft>
                <a:spcPts val="400"/>
              </a:spcAft>
            </a:pPr>
            <a:r>
              <a:rPr sz="900" b="0">
                <a:solidFill>
                  <a:srgbClr val="F5E5E8"/>
                </a:solidFill>
                <a:latin typeface="Segoe UI"/>
              </a:rPr>
              <a:t>директоршколы.рф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0681200" y="6498000"/>
            <a:ext cx="720000" cy="162000"/>
          </a:xfrm>
          <a:prstGeom prst="rect">
            <a:avLst/>
          </a:prstGeom>
          <a:noFill/>
        </p:spPr>
        <p:txBody>
          <a:bodyPr wrap="square" lIns="28800" rIns="28800" tIns="28800" bIns="28800" anchor="t">
            <a:spAutoFit/>
          </a:bodyPr>
          <a:lstStyle/>
          <a:p>
            <a:pPr algn="r">
              <a:lnSpc>
                <a:spcPct val="108000"/>
              </a:lnSpc>
              <a:spcAft>
                <a:spcPts val="400"/>
              </a:spcAft>
            </a:pPr>
            <a:r>
              <a:rPr sz="900" b="0">
                <a:solidFill>
                  <a:srgbClr val="F5E5E8"/>
                </a:solidFill>
                <a:latin typeface="Segoe UI"/>
              </a:rPr>
              <a:t>1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792000" y="378000"/>
            <a:ext cx="9360000" cy="216000"/>
          </a:xfrm>
          <a:prstGeom prst="rect">
            <a:avLst/>
          </a:prstGeom>
          <a:noFill/>
        </p:spPr>
        <p:txBody>
          <a:bodyPr wrap="square" lIns="28800" rIns="28800" tIns="28800" bIns="28800" anchor="t">
            <a:spAutoFit/>
          </a:bodyPr>
          <a:lstStyle/>
          <a:p>
            <a:pPr algn="l">
              <a:lnSpc>
                <a:spcPct val="108000"/>
              </a:lnSpc>
              <a:spcAft>
                <a:spcPts val="400"/>
              </a:spcAft>
            </a:pPr>
            <a:r>
              <a:rPr sz="1000" b="1">
                <a:solidFill>
                  <a:srgbClr val="8B1E2D"/>
                </a:solidFill>
                <a:latin typeface="Segoe UI"/>
              </a:rPr>
              <a:t>ПРАВОВАЯ РАМКА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792000" y="720000"/>
            <a:ext cx="10368000" cy="792000"/>
          </a:xfrm>
          <a:prstGeom prst="rect">
            <a:avLst/>
          </a:prstGeom>
          <a:noFill/>
        </p:spPr>
        <p:txBody>
          <a:bodyPr wrap="square" lIns="28800" rIns="28800" tIns="28800" bIns="28800" anchor="t">
            <a:spAutoFit/>
          </a:bodyPr>
          <a:lstStyle/>
          <a:p>
            <a:pPr algn="l">
              <a:lnSpc>
                <a:spcPct val="108000"/>
              </a:lnSpc>
              <a:spcAft>
                <a:spcPts val="400"/>
              </a:spcAft>
            </a:pPr>
            <a:r>
              <a:rPr sz="2800" b="1">
                <a:solidFill>
                  <a:srgbClr val="191A1E"/>
                </a:solidFill>
                <a:latin typeface="Georgia"/>
              </a:rPr>
              <a:t>Федеральная норма задаёт четыре границы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92000" y="6498000"/>
            <a:ext cx="4680000" cy="162000"/>
          </a:xfrm>
          <a:prstGeom prst="rect">
            <a:avLst/>
          </a:prstGeom>
          <a:noFill/>
        </p:spPr>
        <p:txBody>
          <a:bodyPr wrap="square" lIns="28800" rIns="28800" tIns="28800" bIns="28800" anchor="t">
            <a:spAutoFit/>
          </a:bodyPr>
          <a:lstStyle/>
          <a:p>
            <a:pPr algn="l">
              <a:lnSpc>
                <a:spcPct val="108000"/>
              </a:lnSpc>
              <a:spcAft>
                <a:spcPts val="400"/>
              </a:spcAft>
            </a:pPr>
            <a:r>
              <a:rPr sz="900" b="0">
                <a:solidFill>
                  <a:srgbClr val="63656B"/>
                </a:solidFill>
                <a:latin typeface="Segoe UI"/>
              </a:rPr>
              <a:t>директоршколы.рф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0681200" y="6498000"/>
            <a:ext cx="720000" cy="162000"/>
          </a:xfrm>
          <a:prstGeom prst="rect">
            <a:avLst/>
          </a:prstGeom>
          <a:noFill/>
        </p:spPr>
        <p:txBody>
          <a:bodyPr wrap="square" lIns="28800" rIns="28800" tIns="28800" bIns="28800" anchor="t">
            <a:spAutoFit/>
          </a:bodyPr>
          <a:lstStyle/>
          <a:p>
            <a:pPr algn="r">
              <a:lnSpc>
                <a:spcPct val="108000"/>
              </a:lnSpc>
              <a:spcAft>
                <a:spcPts val="400"/>
              </a:spcAft>
            </a:pPr>
            <a:r>
              <a:rPr sz="900" b="0">
                <a:solidFill>
                  <a:srgbClr val="63656B"/>
                </a:solidFill>
                <a:latin typeface="Segoe UI"/>
              </a:rPr>
              <a:t>2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792000" y="1908000"/>
            <a:ext cx="4968000" cy="1548000"/>
          </a:xfrm>
          <a:prstGeom prst="roundRect">
            <a:avLst/>
          </a:prstGeom>
          <a:solidFill>
            <a:srgbClr val="F7F3E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Rectangle 6"/>
          <p:cNvSpPr/>
          <p:nvPr/>
        </p:nvSpPr>
        <p:spPr>
          <a:xfrm>
            <a:off x="792000" y="1908000"/>
            <a:ext cx="64800" cy="1548000"/>
          </a:xfrm>
          <a:prstGeom prst="rect">
            <a:avLst/>
          </a:prstGeom>
          <a:solidFill>
            <a:srgbClr val="8B1E2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1026000" y="2070000"/>
            <a:ext cx="720000" cy="324000"/>
          </a:xfrm>
          <a:prstGeom prst="rect">
            <a:avLst/>
          </a:prstGeom>
          <a:noFill/>
        </p:spPr>
        <p:txBody>
          <a:bodyPr wrap="square" lIns="28800" rIns="28800" tIns="28800" bIns="28800" anchor="t">
            <a:spAutoFit/>
          </a:bodyPr>
          <a:lstStyle/>
          <a:p>
            <a:pPr algn="l">
              <a:lnSpc>
                <a:spcPct val="108000"/>
              </a:lnSpc>
              <a:spcAft>
                <a:spcPts val="400"/>
              </a:spcAft>
            </a:pPr>
            <a:r>
              <a:rPr sz="2000" b="1">
                <a:solidFill>
                  <a:srgbClr val="8B1E2D"/>
                </a:solidFill>
                <a:latin typeface="Georgia"/>
              </a:rPr>
              <a:t>01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026000" y="2430000"/>
            <a:ext cx="4518000" cy="396000"/>
          </a:xfrm>
          <a:prstGeom prst="rect">
            <a:avLst/>
          </a:prstGeom>
          <a:noFill/>
        </p:spPr>
        <p:txBody>
          <a:bodyPr wrap="square" lIns="28800" rIns="28800" tIns="28800" bIns="28800" anchor="t">
            <a:spAutoFit/>
          </a:bodyPr>
          <a:lstStyle/>
          <a:p>
            <a:pPr algn="l">
              <a:lnSpc>
                <a:spcPct val="108000"/>
              </a:lnSpc>
              <a:spcAft>
                <a:spcPts val="400"/>
              </a:spcAft>
            </a:pPr>
            <a:r>
              <a:rPr sz="1600" b="1">
                <a:solidFill>
                  <a:srgbClr val="191A1E"/>
                </a:solidFill>
                <a:latin typeface="Segoe UI"/>
              </a:rPr>
              <a:t>Право, не обязанность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26000" y="2808000"/>
            <a:ext cx="4518000" cy="594000"/>
          </a:xfrm>
          <a:prstGeom prst="rect">
            <a:avLst/>
          </a:prstGeom>
          <a:noFill/>
        </p:spPr>
        <p:txBody>
          <a:bodyPr wrap="square" lIns="28800" rIns="28800" tIns="28800" bIns="28800" anchor="t">
            <a:spAutoFit/>
          </a:bodyPr>
          <a:lstStyle/>
          <a:p>
            <a:pPr algn="l">
              <a:lnSpc>
                <a:spcPct val="108000"/>
              </a:lnSpc>
              <a:spcAft>
                <a:spcPts val="400"/>
              </a:spcAft>
            </a:pPr>
            <a:r>
              <a:rPr sz="1250" b="0">
                <a:solidFill>
                  <a:srgbClr val="63656B"/>
                </a:solidFill>
                <a:latin typeface="Segoe UI"/>
              </a:rPr>
              <a:t>Формулировка «может сопровождаться» оставляет решение за школой.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6120000" y="1908000"/>
            <a:ext cx="4968000" cy="1548000"/>
          </a:xfrm>
          <a:prstGeom prst="roundRect">
            <a:avLst/>
          </a:prstGeom>
          <a:solidFill>
            <a:srgbClr val="F7F3E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Rectangle 11"/>
          <p:cNvSpPr/>
          <p:nvPr/>
        </p:nvSpPr>
        <p:spPr>
          <a:xfrm>
            <a:off x="6120000" y="1908000"/>
            <a:ext cx="64800" cy="1548000"/>
          </a:xfrm>
          <a:prstGeom prst="rect">
            <a:avLst/>
          </a:prstGeom>
          <a:solidFill>
            <a:srgbClr val="8B1E2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TextBox 12"/>
          <p:cNvSpPr txBox="1"/>
          <p:nvPr/>
        </p:nvSpPr>
        <p:spPr>
          <a:xfrm>
            <a:off x="6354000" y="2070000"/>
            <a:ext cx="720000" cy="324000"/>
          </a:xfrm>
          <a:prstGeom prst="rect">
            <a:avLst/>
          </a:prstGeom>
          <a:noFill/>
        </p:spPr>
        <p:txBody>
          <a:bodyPr wrap="square" lIns="28800" rIns="28800" tIns="28800" bIns="28800" anchor="t">
            <a:spAutoFit/>
          </a:bodyPr>
          <a:lstStyle/>
          <a:p>
            <a:pPr algn="l">
              <a:lnSpc>
                <a:spcPct val="108000"/>
              </a:lnSpc>
              <a:spcAft>
                <a:spcPts val="400"/>
              </a:spcAft>
            </a:pPr>
            <a:r>
              <a:rPr sz="2000" b="1">
                <a:solidFill>
                  <a:srgbClr val="8B1E2D"/>
                </a:solidFill>
                <a:latin typeface="Georgia"/>
              </a:rPr>
              <a:t>02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6354000" y="2430000"/>
            <a:ext cx="4518000" cy="396000"/>
          </a:xfrm>
          <a:prstGeom prst="rect">
            <a:avLst/>
          </a:prstGeom>
          <a:noFill/>
        </p:spPr>
        <p:txBody>
          <a:bodyPr wrap="square" lIns="28800" rIns="28800" tIns="28800" bIns="28800" anchor="t">
            <a:spAutoFit/>
          </a:bodyPr>
          <a:lstStyle/>
          <a:p>
            <a:pPr algn="l">
              <a:lnSpc>
                <a:spcPct val="108000"/>
              </a:lnSpc>
              <a:spcAft>
                <a:spcPts val="400"/>
              </a:spcAft>
            </a:pPr>
            <a:r>
              <a:rPr sz="1600" b="1">
                <a:solidFill>
                  <a:srgbClr val="191A1E"/>
                </a:solidFill>
                <a:latin typeface="Segoe UI"/>
              </a:rPr>
              <a:t>Три оценки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6354000" y="2808000"/>
            <a:ext cx="4518000" cy="594000"/>
          </a:xfrm>
          <a:prstGeom prst="rect">
            <a:avLst/>
          </a:prstGeom>
          <a:noFill/>
        </p:spPr>
        <p:txBody>
          <a:bodyPr wrap="square" lIns="28800" rIns="28800" tIns="28800" bIns="28800" anchor="t">
            <a:spAutoFit/>
          </a:bodyPr>
          <a:lstStyle/>
          <a:p>
            <a:pPr algn="l">
              <a:lnSpc>
                <a:spcPct val="108000"/>
              </a:lnSpc>
              <a:spcAft>
                <a:spcPts val="400"/>
              </a:spcAft>
            </a:pPr>
            <a:r>
              <a:rPr sz="1250" b="0">
                <a:solidFill>
                  <a:srgbClr val="63656B"/>
                </a:solidFill>
                <a:latin typeface="Segoe UI"/>
              </a:rPr>
              <a:t>«Образцовое», «допустимое», «недопустимое». Другую шкалу вводить нельзя.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792000" y="3743999"/>
            <a:ext cx="4968000" cy="1548000"/>
          </a:xfrm>
          <a:prstGeom prst="roundRect">
            <a:avLst/>
          </a:prstGeom>
          <a:solidFill>
            <a:srgbClr val="F7F3E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Rectangle 16"/>
          <p:cNvSpPr/>
          <p:nvPr/>
        </p:nvSpPr>
        <p:spPr>
          <a:xfrm>
            <a:off x="792000" y="3743999"/>
            <a:ext cx="64800" cy="1548000"/>
          </a:xfrm>
          <a:prstGeom prst="rect">
            <a:avLst/>
          </a:prstGeom>
          <a:solidFill>
            <a:srgbClr val="8B1E2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TextBox 17"/>
          <p:cNvSpPr txBox="1"/>
          <p:nvPr/>
        </p:nvSpPr>
        <p:spPr>
          <a:xfrm>
            <a:off x="1026000" y="3905999"/>
            <a:ext cx="720000" cy="324000"/>
          </a:xfrm>
          <a:prstGeom prst="rect">
            <a:avLst/>
          </a:prstGeom>
          <a:noFill/>
        </p:spPr>
        <p:txBody>
          <a:bodyPr wrap="square" lIns="28800" rIns="28800" tIns="28800" bIns="28800" anchor="t">
            <a:spAutoFit/>
          </a:bodyPr>
          <a:lstStyle/>
          <a:p>
            <a:pPr algn="l">
              <a:lnSpc>
                <a:spcPct val="108000"/>
              </a:lnSpc>
              <a:spcAft>
                <a:spcPts val="400"/>
              </a:spcAft>
            </a:pPr>
            <a:r>
              <a:rPr sz="2000" b="1">
                <a:solidFill>
                  <a:srgbClr val="8B1E2D"/>
                </a:solidFill>
                <a:latin typeface="Georgia"/>
              </a:rPr>
              <a:t>03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1026000" y="4265999"/>
            <a:ext cx="4518000" cy="396000"/>
          </a:xfrm>
          <a:prstGeom prst="rect">
            <a:avLst/>
          </a:prstGeom>
          <a:noFill/>
        </p:spPr>
        <p:txBody>
          <a:bodyPr wrap="square" lIns="28800" rIns="28800" tIns="28800" bIns="28800" anchor="t">
            <a:spAutoFit/>
          </a:bodyPr>
          <a:lstStyle/>
          <a:p>
            <a:pPr algn="l">
              <a:lnSpc>
                <a:spcPct val="108000"/>
              </a:lnSpc>
              <a:spcAft>
                <a:spcPts val="400"/>
              </a:spcAft>
            </a:pPr>
            <a:r>
              <a:rPr sz="1600" b="1">
                <a:solidFill>
                  <a:srgbClr val="191A1E"/>
                </a:solidFill>
                <a:latin typeface="Segoe UI"/>
              </a:rPr>
              <a:t>Без первых классов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1026000" y="4643999"/>
            <a:ext cx="4518000" cy="594000"/>
          </a:xfrm>
          <a:prstGeom prst="rect">
            <a:avLst/>
          </a:prstGeom>
          <a:noFill/>
        </p:spPr>
        <p:txBody>
          <a:bodyPr wrap="square" lIns="28800" rIns="28800" tIns="28800" bIns="28800" anchor="t">
            <a:spAutoFit/>
          </a:bodyPr>
          <a:lstStyle/>
          <a:p>
            <a:pPr algn="l">
              <a:lnSpc>
                <a:spcPct val="108000"/>
              </a:lnSpc>
              <a:spcAft>
                <a:spcPts val="400"/>
              </a:spcAft>
            </a:pPr>
            <a:r>
              <a:rPr sz="1250" b="0">
                <a:solidFill>
                  <a:srgbClr val="63656B"/>
                </a:solidFill>
                <a:latin typeface="Segoe UI"/>
              </a:rPr>
              <a:t>Положения об оценке поведения на первоклассников не распространяются.</a:t>
            </a:r>
          </a:p>
        </p:txBody>
      </p:sp>
      <p:sp>
        <p:nvSpPr>
          <p:cNvPr id="21" name="Rounded Rectangle 20"/>
          <p:cNvSpPr/>
          <p:nvPr/>
        </p:nvSpPr>
        <p:spPr>
          <a:xfrm>
            <a:off x="6120000" y="3743999"/>
            <a:ext cx="4968000" cy="1548000"/>
          </a:xfrm>
          <a:prstGeom prst="roundRect">
            <a:avLst/>
          </a:prstGeom>
          <a:solidFill>
            <a:srgbClr val="F7F3E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2" name="Rectangle 21"/>
          <p:cNvSpPr/>
          <p:nvPr/>
        </p:nvSpPr>
        <p:spPr>
          <a:xfrm>
            <a:off x="6120000" y="3743999"/>
            <a:ext cx="64800" cy="1548000"/>
          </a:xfrm>
          <a:prstGeom prst="rect">
            <a:avLst/>
          </a:prstGeom>
          <a:solidFill>
            <a:srgbClr val="8B1E2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3" name="TextBox 22"/>
          <p:cNvSpPr txBox="1"/>
          <p:nvPr/>
        </p:nvSpPr>
        <p:spPr>
          <a:xfrm>
            <a:off x="6354000" y="3905999"/>
            <a:ext cx="720000" cy="324000"/>
          </a:xfrm>
          <a:prstGeom prst="rect">
            <a:avLst/>
          </a:prstGeom>
          <a:noFill/>
        </p:spPr>
        <p:txBody>
          <a:bodyPr wrap="square" lIns="28800" rIns="28800" tIns="28800" bIns="28800" anchor="t">
            <a:spAutoFit/>
          </a:bodyPr>
          <a:lstStyle/>
          <a:p>
            <a:pPr algn="l">
              <a:lnSpc>
                <a:spcPct val="108000"/>
              </a:lnSpc>
              <a:spcAft>
                <a:spcPts val="400"/>
              </a:spcAft>
            </a:pPr>
            <a:r>
              <a:rPr sz="2000" b="1">
                <a:solidFill>
                  <a:srgbClr val="8B1E2D"/>
                </a:solidFill>
                <a:latin typeface="Georgia"/>
              </a:rPr>
              <a:t>04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6354000" y="4265999"/>
            <a:ext cx="4518000" cy="396000"/>
          </a:xfrm>
          <a:prstGeom prst="rect">
            <a:avLst/>
          </a:prstGeom>
          <a:noFill/>
        </p:spPr>
        <p:txBody>
          <a:bodyPr wrap="square" lIns="28800" rIns="28800" tIns="28800" bIns="28800" anchor="t">
            <a:spAutoFit/>
          </a:bodyPr>
          <a:lstStyle/>
          <a:p>
            <a:pPr algn="l">
              <a:lnSpc>
                <a:spcPct val="108000"/>
              </a:lnSpc>
              <a:spcAft>
                <a:spcPts val="400"/>
              </a:spcAft>
            </a:pPr>
            <a:r>
              <a:rPr sz="1600" b="1">
                <a:solidFill>
                  <a:srgbClr val="191A1E"/>
                </a:solidFill>
                <a:latin typeface="Segoe UI"/>
              </a:rPr>
              <a:t>Срок нормы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354000" y="4643999"/>
            <a:ext cx="4518000" cy="594000"/>
          </a:xfrm>
          <a:prstGeom prst="rect">
            <a:avLst/>
          </a:prstGeom>
          <a:noFill/>
        </p:spPr>
        <p:txBody>
          <a:bodyPr wrap="square" lIns="28800" rIns="28800" tIns="28800" bIns="28800" anchor="t">
            <a:spAutoFit/>
          </a:bodyPr>
          <a:lstStyle/>
          <a:p>
            <a:pPr algn="l">
              <a:lnSpc>
                <a:spcPct val="108000"/>
              </a:lnSpc>
              <a:spcAft>
                <a:spcPts val="400"/>
              </a:spcAft>
            </a:pPr>
            <a:r>
              <a:rPr sz="1250" b="0">
                <a:solidFill>
                  <a:srgbClr val="63656B"/>
                </a:solidFill>
                <a:latin typeface="Segoe UI"/>
              </a:rPr>
              <a:t>Приказ № 316 действует с 01.09.2026 до 01.09.2027.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4A0E18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792000" y="378000"/>
            <a:ext cx="9360000" cy="216000"/>
          </a:xfrm>
          <a:prstGeom prst="rect">
            <a:avLst/>
          </a:prstGeom>
          <a:noFill/>
        </p:spPr>
        <p:txBody>
          <a:bodyPr wrap="square" lIns="28800" rIns="28800" tIns="28800" bIns="28800" anchor="t">
            <a:spAutoFit/>
          </a:bodyPr>
          <a:lstStyle/>
          <a:p>
            <a:pPr algn="l">
              <a:lnSpc>
                <a:spcPct val="108000"/>
              </a:lnSpc>
              <a:spcAft>
                <a:spcPts val="400"/>
              </a:spcAft>
            </a:pPr>
            <a:r>
              <a:rPr sz="1000" b="1">
                <a:solidFill>
                  <a:srgbClr val="D8A7AE"/>
                </a:solidFill>
                <a:latin typeface="Segoe UI"/>
              </a:rPr>
              <a:t>ВЫБОР ШКОЛЫ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792000" y="720000"/>
            <a:ext cx="10368000" cy="792000"/>
          </a:xfrm>
          <a:prstGeom prst="rect">
            <a:avLst/>
          </a:prstGeom>
          <a:noFill/>
        </p:spPr>
        <p:txBody>
          <a:bodyPr wrap="square" lIns="28800" rIns="28800" tIns="28800" bIns="28800" anchor="t">
            <a:spAutoFit/>
          </a:bodyPr>
          <a:lstStyle/>
          <a:p>
            <a:pPr algn="l">
              <a:lnSpc>
                <a:spcPct val="108000"/>
              </a:lnSpc>
              <a:spcAft>
                <a:spcPts val="400"/>
              </a:spcAft>
            </a:pPr>
            <a:r>
              <a:rPr sz="2800" b="1">
                <a:solidFill>
                  <a:srgbClr val="FFFFFF"/>
                </a:solidFill>
                <a:latin typeface="Georgia"/>
              </a:rPr>
              <a:t>Сначала решение — потом документы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92000" y="6498000"/>
            <a:ext cx="4680000" cy="162000"/>
          </a:xfrm>
          <a:prstGeom prst="rect">
            <a:avLst/>
          </a:prstGeom>
          <a:noFill/>
        </p:spPr>
        <p:txBody>
          <a:bodyPr wrap="square" lIns="28800" rIns="28800" tIns="28800" bIns="28800" anchor="t">
            <a:spAutoFit/>
          </a:bodyPr>
          <a:lstStyle/>
          <a:p>
            <a:pPr algn="l">
              <a:lnSpc>
                <a:spcPct val="108000"/>
              </a:lnSpc>
              <a:spcAft>
                <a:spcPts val="400"/>
              </a:spcAft>
            </a:pPr>
            <a:r>
              <a:rPr sz="900" b="0">
                <a:solidFill>
                  <a:srgbClr val="F5E5E8"/>
                </a:solidFill>
                <a:latin typeface="Segoe UI"/>
              </a:rPr>
              <a:t>директоршколы.рф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0681200" y="6498000"/>
            <a:ext cx="720000" cy="162000"/>
          </a:xfrm>
          <a:prstGeom prst="rect">
            <a:avLst/>
          </a:prstGeom>
          <a:noFill/>
        </p:spPr>
        <p:txBody>
          <a:bodyPr wrap="square" lIns="28800" rIns="28800" tIns="28800" bIns="28800" anchor="t">
            <a:spAutoFit/>
          </a:bodyPr>
          <a:lstStyle/>
          <a:p>
            <a:pPr algn="r">
              <a:lnSpc>
                <a:spcPct val="108000"/>
              </a:lnSpc>
              <a:spcAft>
                <a:spcPts val="400"/>
              </a:spcAft>
            </a:pPr>
            <a:r>
              <a:rPr sz="900" b="0">
                <a:solidFill>
                  <a:srgbClr val="F5E5E8"/>
                </a:solidFill>
                <a:latin typeface="Segoe UI"/>
              </a:rPr>
              <a:t>3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792000" y="1835999"/>
            <a:ext cx="5004000" cy="2916000"/>
          </a:xfrm>
          <a:prstGeom prst="roundRect">
            <a:avLst/>
          </a:prstGeom>
          <a:solidFill>
            <a:srgbClr val="F7F3E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Rectangle 6"/>
          <p:cNvSpPr/>
          <p:nvPr/>
        </p:nvSpPr>
        <p:spPr>
          <a:xfrm>
            <a:off x="792000" y="1835999"/>
            <a:ext cx="64800" cy="2916000"/>
          </a:xfrm>
          <a:prstGeom prst="rect">
            <a:avLst/>
          </a:prstGeom>
          <a:solidFill>
            <a:srgbClr val="D8A7A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1026000" y="2033999"/>
            <a:ext cx="4554000" cy="396000"/>
          </a:xfrm>
          <a:prstGeom prst="rect">
            <a:avLst/>
          </a:prstGeom>
          <a:noFill/>
        </p:spPr>
        <p:txBody>
          <a:bodyPr wrap="square" lIns="28800" rIns="28800" tIns="28800" bIns="28800" anchor="t">
            <a:spAutoFit/>
          </a:bodyPr>
          <a:lstStyle/>
          <a:p>
            <a:pPr algn="l">
              <a:lnSpc>
                <a:spcPct val="108000"/>
              </a:lnSpc>
              <a:spcAft>
                <a:spcPts val="400"/>
              </a:spcAft>
            </a:pPr>
            <a:r>
              <a:rPr sz="1600" b="1">
                <a:solidFill>
                  <a:srgbClr val="191A1E"/>
                </a:solidFill>
                <a:latin typeface="Segoe UI"/>
              </a:rPr>
              <a:t>Не вводим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026000" y="2411999"/>
            <a:ext cx="4554000" cy="2286000"/>
          </a:xfrm>
          <a:prstGeom prst="rect">
            <a:avLst/>
          </a:prstGeom>
          <a:noFill/>
        </p:spPr>
        <p:txBody>
          <a:bodyPr wrap="square" lIns="28800" rIns="28800" tIns="28800" bIns="28800" anchor="t">
            <a:spAutoFit/>
          </a:bodyPr>
          <a:lstStyle/>
          <a:p>
            <a:pPr algn="l">
              <a:lnSpc>
                <a:spcPct val="108000"/>
              </a:lnSpc>
              <a:spcAft>
                <a:spcPts val="400"/>
              </a:spcAft>
            </a:pPr>
            <a:r>
              <a:rPr sz="1250" b="0">
                <a:solidFill>
                  <a:srgbClr val="63656B"/>
                </a:solidFill>
                <a:latin typeface="Segoe UI"/>
              </a:rPr>
              <a:t>Фиксируем решение в протоколе. Оценки поведения не выставляем. Правила внутреннего распорядка и дисциплинарные процедуры продолжают действовать.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6192000" y="1835999"/>
            <a:ext cx="5004000" cy="2916000"/>
          </a:xfrm>
          <a:prstGeom prst="roundRect">
            <a:avLst/>
          </a:prstGeom>
          <a:solidFill>
            <a:srgbClr val="F7F3E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Rectangle 10"/>
          <p:cNvSpPr/>
          <p:nvPr/>
        </p:nvSpPr>
        <p:spPr>
          <a:xfrm>
            <a:off x="6192000" y="1835999"/>
            <a:ext cx="64800" cy="2916000"/>
          </a:xfrm>
          <a:prstGeom prst="rect">
            <a:avLst/>
          </a:prstGeom>
          <a:solidFill>
            <a:srgbClr val="3F6E5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6426000" y="2033999"/>
            <a:ext cx="4554000" cy="396000"/>
          </a:xfrm>
          <a:prstGeom prst="rect">
            <a:avLst/>
          </a:prstGeom>
          <a:noFill/>
        </p:spPr>
        <p:txBody>
          <a:bodyPr wrap="square" lIns="28800" rIns="28800" tIns="28800" bIns="28800" anchor="t">
            <a:spAutoFit/>
          </a:bodyPr>
          <a:lstStyle/>
          <a:p>
            <a:pPr algn="l">
              <a:lnSpc>
                <a:spcPct val="108000"/>
              </a:lnSpc>
              <a:spcAft>
                <a:spcPts val="400"/>
              </a:spcAft>
            </a:pPr>
            <a:r>
              <a:rPr sz="1600" b="1">
                <a:solidFill>
                  <a:srgbClr val="191A1E"/>
                </a:solidFill>
                <a:latin typeface="Segoe UI"/>
              </a:rPr>
              <a:t>Вводим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6426000" y="2411999"/>
            <a:ext cx="4554000" cy="2286000"/>
          </a:xfrm>
          <a:prstGeom prst="rect">
            <a:avLst/>
          </a:prstGeom>
          <a:noFill/>
        </p:spPr>
        <p:txBody>
          <a:bodyPr wrap="square" lIns="28800" rIns="28800" tIns="28800" bIns="28800" anchor="t">
            <a:spAutoFit/>
          </a:bodyPr>
          <a:lstStyle/>
          <a:p>
            <a:pPr algn="l">
              <a:lnSpc>
                <a:spcPct val="108000"/>
              </a:lnSpc>
              <a:spcAft>
                <a:spcPts val="400"/>
              </a:spcAft>
            </a:pPr>
            <a:r>
              <a:rPr sz="1250" b="0">
                <a:solidFill>
                  <a:srgbClr val="63656B"/>
                </a:solidFill>
                <a:latin typeface="Segoe UI"/>
              </a:rPr>
              <a:t>Учитываем мнение предусмотренных законом советов. Утверждаем локальный порядок. Знакомим участников. Только после этого выставляем оценки.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792000" y="378000"/>
            <a:ext cx="9360000" cy="216000"/>
          </a:xfrm>
          <a:prstGeom prst="rect">
            <a:avLst/>
          </a:prstGeom>
          <a:noFill/>
        </p:spPr>
        <p:txBody>
          <a:bodyPr wrap="square" lIns="28800" rIns="28800" tIns="28800" bIns="28800" anchor="t">
            <a:spAutoFit/>
          </a:bodyPr>
          <a:lstStyle/>
          <a:p>
            <a:pPr algn="l">
              <a:lnSpc>
                <a:spcPct val="108000"/>
              </a:lnSpc>
              <a:spcAft>
                <a:spcPts val="400"/>
              </a:spcAft>
            </a:pPr>
            <a:r>
              <a:rPr sz="1000" b="1">
                <a:solidFill>
                  <a:srgbClr val="8B1E2D"/>
                </a:solidFill>
                <a:latin typeface="Segoe UI"/>
              </a:rPr>
              <a:t>ПРОЦЕДУРА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792000" y="720000"/>
            <a:ext cx="10368000" cy="792000"/>
          </a:xfrm>
          <a:prstGeom prst="rect">
            <a:avLst/>
          </a:prstGeom>
          <a:noFill/>
        </p:spPr>
        <p:txBody>
          <a:bodyPr wrap="square" lIns="28800" rIns="28800" tIns="28800" bIns="28800" anchor="t">
            <a:spAutoFit/>
          </a:bodyPr>
          <a:lstStyle/>
          <a:p>
            <a:pPr algn="l">
              <a:lnSpc>
                <a:spcPct val="108000"/>
              </a:lnSpc>
              <a:spcAft>
                <a:spcPts val="400"/>
              </a:spcAft>
            </a:pPr>
            <a:r>
              <a:rPr sz="2800" b="1">
                <a:solidFill>
                  <a:srgbClr val="191A1E"/>
                </a:solidFill>
                <a:latin typeface="Georgia"/>
              </a:rPr>
              <a:t>Пять шагов до первой оценки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92000" y="6498000"/>
            <a:ext cx="4680000" cy="162000"/>
          </a:xfrm>
          <a:prstGeom prst="rect">
            <a:avLst/>
          </a:prstGeom>
          <a:noFill/>
        </p:spPr>
        <p:txBody>
          <a:bodyPr wrap="square" lIns="28800" rIns="28800" tIns="28800" bIns="28800" anchor="t">
            <a:spAutoFit/>
          </a:bodyPr>
          <a:lstStyle/>
          <a:p>
            <a:pPr algn="l">
              <a:lnSpc>
                <a:spcPct val="108000"/>
              </a:lnSpc>
              <a:spcAft>
                <a:spcPts val="400"/>
              </a:spcAft>
            </a:pPr>
            <a:r>
              <a:rPr sz="900" b="0">
                <a:solidFill>
                  <a:srgbClr val="63656B"/>
                </a:solidFill>
                <a:latin typeface="Segoe UI"/>
              </a:rPr>
              <a:t>директоршколы.рф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0681200" y="6498000"/>
            <a:ext cx="720000" cy="162000"/>
          </a:xfrm>
          <a:prstGeom prst="rect">
            <a:avLst/>
          </a:prstGeom>
          <a:noFill/>
        </p:spPr>
        <p:txBody>
          <a:bodyPr wrap="square" lIns="28800" rIns="28800" tIns="28800" bIns="28800" anchor="t">
            <a:spAutoFit/>
          </a:bodyPr>
          <a:lstStyle/>
          <a:p>
            <a:pPr algn="r">
              <a:lnSpc>
                <a:spcPct val="108000"/>
              </a:lnSpc>
              <a:spcAft>
                <a:spcPts val="400"/>
              </a:spcAft>
            </a:pPr>
            <a:r>
              <a:rPr sz="900" b="0">
                <a:solidFill>
                  <a:srgbClr val="63656B"/>
                </a:solidFill>
                <a:latin typeface="Segoe UI"/>
              </a:rPr>
              <a:t>4</a:t>
            </a:r>
          </a:p>
        </p:txBody>
      </p:sp>
      <p:sp>
        <p:nvSpPr>
          <p:cNvPr id="6" name="Oval 5"/>
          <p:cNvSpPr/>
          <p:nvPr/>
        </p:nvSpPr>
        <p:spPr>
          <a:xfrm>
            <a:off x="792000" y="2160000"/>
            <a:ext cx="522000" cy="522000"/>
          </a:xfrm>
          <a:prstGeom prst="ellipse">
            <a:avLst/>
          </a:prstGeom>
          <a:solidFill>
            <a:srgbClr val="8B1E2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792000" y="2224800"/>
            <a:ext cx="522000" cy="288000"/>
          </a:xfrm>
          <a:prstGeom prst="rect">
            <a:avLst/>
          </a:prstGeom>
          <a:noFill/>
        </p:spPr>
        <p:txBody>
          <a:bodyPr wrap="square" lIns="28800" rIns="28800" tIns="28800" bIns="28800" anchor="t">
            <a:spAutoFit/>
          </a:bodyPr>
          <a:lstStyle/>
          <a:p>
            <a:pPr algn="ctr">
              <a:lnSpc>
                <a:spcPct val="108000"/>
              </a:lnSpc>
              <a:spcAft>
                <a:spcPts val="400"/>
              </a:spcAft>
            </a:pPr>
            <a:r>
              <a:rPr sz="1800" b="1">
                <a:solidFill>
                  <a:srgbClr val="FFFFFF"/>
                </a:solidFill>
                <a:latin typeface="Georgia"/>
              </a:rPr>
              <a:t>1</a:t>
            </a:r>
          </a:p>
        </p:txBody>
      </p:sp>
      <p:sp>
        <p:nvSpPr>
          <p:cNvPr id="8" name="Chevron 7"/>
          <p:cNvSpPr/>
          <p:nvPr/>
        </p:nvSpPr>
        <p:spPr>
          <a:xfrm>
            <a:off x="1476000" y="2286000"/>
            <a:ext cx="1044000" cy="251999"/>
          </a:xfrm>
          <a:prstGeom prst="chevron">
            <a:avLst/>
          </a:prstGeom>
          <a:solidFill>
            <a:srgbClr val="F5E5E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648000" y="2880000"/>
            <a:ext cx="1655999" cy="396000"/>
          </a:xfrm>
          <a:prstGeom prst="rect">
            <a:avLst/>
          </a:prstGeom>
          <a:noFill/>
        </p:spPr>
        <p:txBody>
          <a:bodyPr wrap="square" lIns="28800" rIns="28800" tIns="28800" bIns="28800" anchor="t">
            <a:spAutoFit/>
          </a:bodyPr>
          <a:lstStyle/>
          <a:p>
            <a:pPr algn="l">
              <a:lnSpc>
                <a:spcPct val="108000"/>
              </a:lnSpc>
              <a:spcAft>
                <a:spcPts val="400"/>
              </a:spcAft>
            </a:pPr>
            <a:r>
              <a:rPr sz="1500" b="1">
                <a:solidFill>
                  <a:srgbClr val="191A1E"/>
                </a:solidFill>
                <a:latin typeface="Segoe UI"/>
              </a:rPr>
              <a:t>Решение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48000" y="3330000"/>
            <a:ext cx="1692000" cy="792000"/>
          </a:xfrm>
          <a:prstGeom prst="rect">
            <a:avLst/>
          </a:prstGeom>
          <a:noFill/>
        </p:spPr>
        <p:txBody>
          <a:bodyPr wrap="square" lIns="28800" rIns="28800" tIns="28800" bIns="28800" anchor="t">
            <a:spAutoFit/>
          </a:bodyPr>
          <a:lstStyle/>
          <a:p>
            <a:pPr algn="l">
              <a:lnSpc>
                <a:spcPct val="108000"/>
              </a:lnSpc>
              <a:spcAft>
                <a:spcPts val="400"/>
              </a:spcAft>
            </a:pPr>
            <a:r>
              <a:rPr sz="1250" b="0">
                <a:solidFill>
                  <a:srgbClr val="63656B"/>
                </a:solidFill>
                <a:latin typeface="Segoe UI"/>
              </a:rPr>
              <a:t>Протокол педсовета</a:t>
            </a:r>
          </a:p>
        </p:txBody>
      </p:sp>
      <p:sp>
        <p:nvSpPr>
          <p:cNvPr id="11" name="Oval 10"/>
          <p:cNvSpPr/>
          <p:nvPr/>
        </p:nvSpPr>
        <p:spPr>
          <a:xfrm>
            <a:off x="2916000" y="2160000"/>
            <a:ext cx="522000" cy="522000"/>
          </a:xfrm>
          <a:prstGeom prst="ellipse">
            <a:avLst/>
          </a:prstGeom>
          <a:solidFill>
            <a:srgbClr val="8B1E2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2916000" y="2224800"/>
            <a:ext cx="522000" cy="288000"/>
          </a:xfrm>
          <a:prstGeom prst="rect">
            <a:avLst/>
          </a:prstGeom>
          <a:noFill/>
        </p:spPr>
        <p:txBody>
          <a:bodyPr wrap="square" lIns="28800" rIns="28800" tIns="28800" bIns="28800" anchor="t">
            <a:spAutoFit/>
          </a:bodyPr>
          <a:lstStyle/>
          <a:p>
            <a:pPr algn="ctr">
              <a:lnSpc>
                <a:spcPct val="108000"/>
              </a:lnSpc>
              <a:spcAft>
                <a:spcPts val="400"/>
              </a:spcAft>
            </a:pPr>
            <a:r>
              <a:rPr sz="1800" b="1">
                <a:solidFill>
                  <a:srgbClr val="FFFFFF"/>
                </a:solidFill>
                <a:latin typeface="Georgia"/>
              </a:rPr>
              <a:t>2</a:t>
            </a:r>
          </a:p>
        </p:txBody>
      </p:sp>
      <p:sp>
        <p:nvSpPr>
          <p:cNvPr id="13" name="Chevron 12"/>
          <p:cNvSpPr/>
          <p:nvPr/>
        </p:nvSpPr>
        <p:spPr>
          <a:xfrm>
            <a:off x="3600000" y="2286000"/>
            <a:ext cx="1044000" cy="251999"/>
          </a:xfrm>
          <a:prstGeom prst="chevron">
            <a:avLst/>
          </a:prstGeom>
          <a:solidFill>
            <a:srgbClr val="F5E5E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2772000" y="2880000"/>
            <a:ext cx="1655999" cy="396000"/>
          </a:xfrm>
          <a:prstGeom prst="rect">
            <a:avLst/>
          </a:prstGeom>
          <a:noFill/>
        </p:spPr>
        <p:txBody>
          <a:bodyPr wrap="square" lIns="28800" rIns="28800" tIns="28800" bIns="28800" anchor="t">
            <a:spAutoFit/>
          </a:bodyPr>
          <a:lstStyle/>
          <a:p>
            <a:pPr algn="l">
              <a:lnSpc>
                <a:spcPct val="108000"/>
              </a:lnSpc>
              <a:spcAft>
                <a:spcPts val="400"/>
              </a:spcAft>
            </a:pPr>
            <a:r>
              <a:rPr sz="1500" b="1">
                <a:solidFill>
                  <a:srgbClr val="191A1E"/>
                </a:solidFill>
                <a:latin typeface="Segoe UI"/>
              </a:rPr>
              <a:t>Мнения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2772000" y="3330000"/>
            <a:ext cx="1692000" cy="792000"/>
          </a:xfrm>
          <a:prstGeom prst="rect">
            <a:avLst/>
          </a:prstGeom>
          <a:noFill/>
        </p:spPr>
        <p:txBody>
          <a:bodyPr wrap="square" lIns="28800" rIns="28800" tIns="28800" bIns="28800" anchor="t">
            <a:spAutoFit/>
          </a:bodyPr>
          <a:lstStyle/>
          <a:p>
            <a:pPr algn="l">
              <a:lnSpc>
                <a:spcPct val="108000"/>
              </a:lnSpc>
              <a:spcAft>
                <a:spcPts val="400"/>
              </a:spcAft>
            </a:pPr>
            <a:r>
              <a:rPr sz="1250" b="0">
                <a:solidFill>
                  <a:srgbClr val="63656B"/>
                </a:solidFill>
                <a:latin typeface="Segoe UI"/>
              </a:rPr>
              <a:t>Советы обучающихся и родителей</a:t>
            </a:r>
          </a:p>
        </p:txBody>
      </p:sp>
      <p:sp>
        <p:nvSpPr>
          <p:cNvPr id="16" name="Oval 15"/>
          <p:cNvSpPr/>
          <p:nvPr/>
        </p:nvSpPr>
        <p:spPr>
          <a:xfrm>
            <a:off x="5040000" y="2160000"/>
            <a:ext cx="522000" cy="522000"/>
          </a:xfrm>
          <a:prstGeom prst="ellipse">
            <a:avLst/>
          </a:prstGeom>
          <a:solidFill>
            <a:srgbClr val="8B1E2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5040000" y="2224800"/>
            <a:ext cx="522000" cy="288000"/>
          </a:xfrm>
          <a:prstGeom prst="rect">
            <a:avLst/>
          </a:prstGeom>
          <a:noFill/>
        </p:spPr>
        <p:txBody>
          <a:bodyPr wrap="square" lIns="28800" rIns="28800" tIns="28800" bIns="28800" anchor="t">
            <a:spAutoFit/>
          </a:bodyPr>
          <a:lstStyle/>
          <a:p>
            <a:pPr algn="ctr">
              <a:lnSpc>
                <a:spcPct val="108000"/>
              </a:lnSpc>
              <a:spcAft>
                <a:spcPts val="400"/>
              </a:spcAft>
            </a:pPr>
            <a:r>
              <a:rPr sz="1800" b="1">
                <a:solidFill>
                  <a:srgbClr val="FFFFFF"/>
                </a:solidFill>
                <a:latin typeface="Georgia"/>
              </a:rPr>
              <a:t>3</a:t>
            </a:r>
          </a:p>
        </p:txBody>
      </p:sp>
      <p:sp>
        <p:nvSpPr>
          <p:cNvPr id="18" name="Chevron 17"/>
          <p:cNvSpPr/>
          <p:nvPr/>
        </p:nvSpPr>
        <p:spPr>
          <a:xfrm>
            <a:off x="5724000" y="2286000"/>
            <a:ext cx="1044000" cy="251999"/>
          </a:xfrm>
          <a:prstGeom prst="chevron">
            <a:avLst/>
          </a:prstGeom>
          <a:solidFill>
            <a:srgbClr val="F5E5E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TextBox 18"/>
          <p:cNvSpPr txBox="1"/>
          <p:nvPr/>
        </p:nvSpPr>
        <p:spPr>
          <a:xfrm>
            <a:off x="4896000" y="2880000"/>
            <a:ext cx="1655999" cy="396000"/>
          </a:xfrm>
          <a:prstGeom prst="rect">
            <a:avLst/>
          </a:prstGeom>
          <a:noFill/>
        </p:spPr>
        <p:txBody>
          <a:bodyPr wrap="square" lIns="28800" rIns="28800" tIns="28800" bIns="28800" anchor="t">
            <a:spAutoFit/>
          </a:bodyPr>
          <a:lstStyle/>
          <a:p>
            <a:pPr algn="l">
              <a:lnSpc>
                <a:spcPct val="108000"/>
              </a:lnSpc>
              <a:spcAft>
                <a:spcPts val="400"/>
              </a:spcAft>
            </a:pPr>
            <a:r>
              <a:rPr sz="1500" b="1">
                <a:solidFill>
                  <a:srgbClr val="191A1E"/>
                </a:solidFill>
                <a:latin typeface="Segoe UI"/>
              </a:rPr>
              <a:t>ЛНА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4896000" y="3330000"/>
            <a:ext cx="1692000" cy="792000"/>
          </a:xfrm>
          <a:prstGeom prst="rect">
            <a:avLst/>
          </a:prstGeom>
          <a:noFill/>
        </p:spPr>
        <p:txBody>
          <a:bodyPr wrap="square" lIns="28800" rIns="28800" tIns="28800" bIns="28800" anchor="t">
            <a:spAutoFit/>
          </a:bodyPr>
          <a:lstStyle/>
          <a:p>
            <a:pPr algn="l">
              <a:lnSpc>
                <a:spcPct val="108000"/>
              </a:lnSpc>
              <a:spcAft>
                <a:spcPts val="400"/>
              </a:spcAft>
            </a:pPr>
            <a:r>
              <a:rPr sz="1250" b="0">
                <a:solidFill>
                  <a:srgbClr val="63656B"/>
                </a:solidFill>
                <a:latin typeface="Segoe UI"/>
              </a:rPr>
              <a:t>Критерии, период, исполнители</a:t>
            </a:r>
          </a:p>
        </p:txBody>
      </p:sp>
      <p:sp>
        <p:nvSpPr>
          <p:cNvPr id="21" name="Oval 20"/>
          <p:cNvSpPr/>
          <p:nvPr/>
        </p:nvSpPr>
        <p:spPr>
          <a:xfrm>
            <a:off x="7164000" y="2160000"/>
            <a:ext cx="522000" cy="522000"/>
          </a:xfrm>
          <a:prstGeom prst="ellipse">
            <a:avLst/>
          </a:prstGeom>
          <a:solidFill>
            <a:srgbClr val="8B1E2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2" name="TextBox 21"/>
          <p:cNvSpPr txBox="1"/>
          <p:nvPr/>
        </p:nvSpPr>
        <p:spPr>
          <a:xfrm>
            <a:off x="7164000" y="2224800"/>
            <a:ext cx="522000" cy="288000"/>
          </a:xfrm>
          <a:prstGeom prst="rect">
            <a:avLst/>
          </a:prstGeom>
          <a:noFill/>
        </p:spPr>
        <p:txBody>
          <a:bodyPr wrap="square" lIns="28800" rIns="28800" tIns="28800" bIns="28800" anchor="t">
            <a:spAutoFit/>
          </a:bodyPr>
          <a:lstStyle/>
          <a:p>
            <a:pPr algn="ctr">
              <a:lnSpc>
                <a:spcPct val="108000"/>
              </a:lnSpc>
              <a:spcAft>
                <a:spcPts val="400"/>
              </a:spcAft>
            </a:pPr>
            <a:r>
              <a:rPr sz="1800" b="1">
                <a:solidFill>
                  <a:srgbClr val="FFFFFF"/>
                </a:solidFill>
                <a:latin typeface="Georgia"/>
              </a:rPr>
              <a:t>4</a:t>
            </a:r>
          </a:p>
        </p:txBody>
      </p:sp>
      <p:sp>
        <p:nvSpPr>
          <p:cNvPr id="23" name="Chevron 22"/>
          <p:cNvSpPr/>
          <p:nvPr/>
        </p:nvSpPr>
        <p:spPr>
          <a:xfrm>
            <a:off x="7848000" y="2286000"/>
            <a:ext cx="1044000" cy="251999"/>
          </a:xfrm>
          <a:prstGeom prst="chevron">
            <a:avLst/>
          </a:prstGeom>
          <a:solidFill>
            <a:srgbClr val="F5E5E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4" name="TextBox 23"/>
          <p:cNvSpPr txBox="1"/>
          <p:nvPr/>
        </p:nvSpPr>
        <p:spPr>
          <a:xfrm>
            <a:off x="7020000" y="2880000"/>
            <a:ext cx="1655999" cy="396000"/>
          </a:xfrm>
          <a:prstGeom prst="rect">
            <a:avLst/>
          </a:prstGeom>
          <a:noFill/>
        </p:spPr>
        <p:txBody>
          <a:bodyPr wrap="square" lIns="28800" rIns="28800" tIns="28800" bIns="28800" anchor="t">
            <a:spAutoFit/>
          </a:bodyPr>
          <a:lstStyle/>
          <a:p>
            <a:pPr algn="l">
              <a:lnSpc>
                <a:spcPct val="108000"/>
              </a:lnSpc>
              <a:spcAft>
                <a:spcPts val="400"/>
              </a:spcAft>
            </a:pPr>
            <a:r>
              <a:rPr sz="1500" b="1">
                <a:solidFill>
                  <a:srgbClr val="191A1E"/>
                </a:solidFill>
                <a:latin typeface="Segoe UI"/>
              </a:rPr>
              <a:t>Приказ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7020000" y="3330000"/>
            <a:ext cx="1692000" cy="792000"/>
          </a:xfrm>
          <a:prstGeom prst="rect">
            <a:avLst/>
          </a:prstGeom>
          <a:noFill/>
        </p:spPr>
        <p:txBody>
          <a:bodyPr wrap="square" lIns="28800" rIns="28800" tIns="28800" bIns="28800" anchor="t">
            <a:spAutoFit/>
          </a:bodyPr>
          <a:lstStyle/>
          <a:p>
            <a:pPr algn="l">
              <a:lnSpc>
                <a:spcPct val="108000"/>
              </a:lnSpc>
              <a:spcAft>
                <a:spcPts val="400"/>
              </a:spcAft>
            </a:pPr>
            <a:r>
              <a:rPr sz="1250" b="0">
                <a:solidFill>
                  <a:srgbClr val="63656B"/>
                </a:solidFill>
                <a:latin typeface="Segoe UI"/>
              </a:rPr>
              <a:t>Дата ввода и поручения</a:t>
            </a:r>
          </a:p>
        </p:txBody>
      </p:sp>
      <p:sp>
        <p:nvSpPr>
          <p:cNvPr id="26" name="Oval 25"/>
          <p:cNvSpPr/>
          <p:nvPr/>
        </p:nvSpPr>
        <p:spPr>
          <a:xfrm>
            <a:off x="9288000" y="2160000"/>
            <a:ext cx="522000" cy="522000"/>
          </a:xfrm>
          <a:prstGeom prst="ellipse">
            <a:avLst/>
          </a:prstGeom>
          <a:solidFill>
            <a:srgbClr val="8B1E2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7" name="TextBox 26"/>
          <p:cNvSpPr txBox="1"/>
          <p:nvPr/>
        </p:nvSpPr>
        <p:spPr>
          <a:xfrm>
            <a:off x="9288000" y="2224800"/>
            <a:ext cx="522000" cy="288000"/>
          </a:xfrm>
          <a:prstGeom prst="rect">
            <a:avLst/>
          </a:prstGeom>
          <a:noFill/>
        </p:spPr>
        <p:txBody>
          <a:bodyPr wrap="square" lIns="28800" rIns="28800" tIns="28800" bIns="28800" anchor="t">
            <a:spAutoFit/>
          </a:bodyPr>
          <a:lstStyle/>
          <a:p>
            <a:pPr algn="ctr">
              <a:lnSpc>
                <a:spcPct val="108000"/>
              </a:lnSpc>
              <a:spcAft>
                <a:spcPts val="400"/>
              </a:spcAft>
            </a:pPr>
            <a:r>
              <a:rPr sz="1800" b="1">
                <a:solidFill>
                  <a:srgbClr val="FFFFFF"/>
                </a:solidFill>
                <a:latin typeface="Georgia"/>
              </a:rPr>
              <a:t>5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9144000" y="2880000"/>
            <a:ext cx="1655999" cy="396000"/>
          </a:xfrm>
          <a:prstGeom prst="rect">
            <a:avLst/>
          </a:prstGeom>
          <a:noFill/>
        </p:spPr>
        <p:txBody>
          <a:bodyPr wrap="square" lIns="28800" rIns="28800" tIns="28800" bIns="28800" anchor="t">
            <a:spAutoFit/>
          </a:bodyPr>
          <a:lstStyle/>
          <a:p>
            <a:pPr algn="l">
              <a:lnSpc>
                <a:spcPct val="108000"/>
              </a:lnSpc>
              <a:spcAft>
                <a:spcPts val="400"/>
              </a:spcAft>
            </a:pPr>
            <a:r>
              <a:rPr sz="1500" b="1">
                <a:solidFill>
                  <a:srgbClr val="191A1E"/>
                </a:solidFill>
                <a:latin typeface="Segoe UI"/>
              </a:rPr>
              <a:t>Ознакомление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9144000" y="3330000"/>
            <a:ext cx="1692000" cy="792000"/>
          </a:xfrm>
          <a:prstGeom prst="rect">
            <a:avLst/>
          </a:prstGeom>
          <a:noFill/>
        </p:spPr>
        <p:txBody>
          <a:bodyPr wrap="square" lIns="28800" rIns="28800" tIns="28800" bIns="28800" anchor="t">
            <a:spAutoFit/>
          </a:bodyPr>
          <a:lstStyle/>
          <a:p>
            <a:pPr algn="l">
              <a:lnSpc>
                <a:spcPct val="108000"/>
              </a:lnSpc>
              <a:spcAft>
                <a:spcPts val="400"/>
              </a:spcAft>
            </a:pPr>
            <a:r>
              <a:rPr sz="1250" b="0">
                <a:solidFill>
                  <a:srgbClr val="63656B"/>
                </a:solidFill>
                <a:latin typeface="Segoe UI"/>
              </a:rPr>
              <a:t>Работники, дети, родители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792000" y="378000"/>
            <a:ext cx="9360000" cy="216000"/>
          </a:xfrm>
          <a:prstGeom prst="rect">
            <a:avLst/>
          </a:prstGeom>
          <a:noFill/>
        </p:spPr>
        <p:txBody>
          <a:bodyPr wrap="square" lIns="28800" rIns="28800" tIns="28800" bIns="28800" anchor="t">
            <a:spAutoFit/>
          </a:bodyPr>
          <a:lstStyle/>
          <a:p>
            <a:pPr algn="l">
              <a:lnSpc>
                <a:spcPct val="108000"/>
              </a:lnSpc>
              <a:spcAft>
                <a:spcPts val="400"/>
              </a:spcAft>
            </a:pPr>
            <a:r>
              <a:rPr sz="1000" b="1">
                <a:solidFill>
                  <a:srgbClr val="8B1E2D"/>
                </a:solidFill>
                <a:latin typeface="Segoe UI"/>
              </a:rPr>
              <a:t>СОДЕРЖАНИЕ ЛНА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792000" y="720000"/>
            <a:ext cx="10368000" cy="792000"/>
          </a:xfrm>
          <a:prstGeom prst="rect">
            <a:avLst/>
          </a:prstGeom>
          <a:noFill/>
        </p:spPr>
        <p:txBody>
          <a:bodyPr wrap="square" lIns="28800" rIns="28800" tIns="28800" bIns="28800" anchor="t">
            <a:spAutoFit/>
          </a:bodyPr>
          <a:lstStyle/>
          <a:p>
            <a:pPr algn="l">
              <a:lnSpc>
                <a:spcPct val="108000"/>
              </a:lnSpc>
              <a:spcAft>
                <a:spcPts val="400"/>
              </a:spcAft>
            </a:pPr>
            <a:r>
              <a:rPr sz="2800" b="1">
                <a:solidFill>
                  <a:srgbClr val="191A1E"/>
                </a:solidFill>
                <a:latin typeface="Georgia"/>
              </a:rPr>
              <a:t>Критерии описывают наблюдаемое поведение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92000" y="6498000"/>
            <a:ext cx="4680000" cy="162000"/>
          </a:xfrm>
          <a:prstGeom prst="rect">
            <a:avLst/>
          </a:prstGeom>
          <a:noFill/>
        </p:spPr>
        <p:txBody>
          <a:bodyPr wrap="square" lIns="28800" rIns="28800" tIns="28800" bIns="28800" anchor="t">
            <a:spAutoFit/>
          </a:bodyPr>
          <a:lstStyle/>
          <a:p>
            <a:pPr algn="l">
              <a:lnSpc>
                <a:spcPct val="108000"/>
              </a:lnSpc>
              <a:spcAft>
                <a:spcPts val="400"/>
              </a:spcAft>
            </a:pPr>
            <a:r>
              <a:rPr sz="900" b="0">
                <a:solidFill>
                  <a:srgbClr val="63656B"/>
                </a:solidFill>
                <a:latin typeface="Segoe UI"/>
              </a:rPr>
              <a:t>директоршколы.рф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0681200" y="6498000"/>
            <a:ext cx="720000" cy="162000"/>
          </a:xfrm>
          <a:prstGeom prst="rect">
            <a:avLst/>
          </a:prstGeom>
          <a:noFill/>
        </p:spPr>
        <p:txBody>
          <a:bodyPr wrap="square" lIns="28800" rIns="28800" tIns="28800" bIns="28800" anchor="t">
            <a:spAutoFit/>
          </a:bodyPr>
          <a:lstStyle/>
          <a:p>
            <a:pPr algn="r">
              <a:lnSpc>
                <a:spcPct val="108000"/>
              </a:lnSpc>
              <a:spcAft>
                <a:spcPts val="400"/>
              </a:spcAft>
            </a:pPr>
            <a:r>
              <a:rPr sz="900" b="0">
                <a:solidFill>
                  <a:srgbClr val="63656B"/>
                </a:solidFill>
                <a:latin typeface="Segoe UI"/>
              </a:rPr>
              <a:t>5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792000" y="1872000"/>
            <a:ext cx="2520000" cy="1007999"/>
          </a:xfrm>
          <a:prstGeom prst="roundRect">
            <a:avLst/>
          </a:prstGeom>
          <a:solidFill>
            <a:srgbClr val="3F6E5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954000" y="2142000"/>
            <a:ext cx="2196000" cy="396000"/>
          </a:xfrm>
          <a:prstGeom prst="rect">
            <a:avLst/>
          </a:prstGeom>
          <a:noFill/>
        </p:spPr>
        <p:txBody>
          <a:bodyPr wrap="square" lIns="28800" rIns="28800" tIns="28800" bIns="28800" anchor="t">
            <a:spAutoFit/>
          </a:bodyPr>
          <a:lstStyle/>
          <a:p>
            <a:pPr algn="ctr">
              <a:lnSpc>
                <a:spcPct val="108000"/>
              </a:lnSpc>
              <a:spcAft>
                <a:spcPts val="400"/>
              </a:spcAft>
            </a:pPr>
            <a:r>
              <a:rPr sz="1600" b="1">
                <a:solidFill>
                  <a:srgbClr val="FFFFFF"/>
                </a:solidFill>
                <a:latin typeface="Segoe UI"/>
              </a:rPr>
              <a:t>ОБРАЗЦОВОЕ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3528000" y="1872000"/>
            <a:ext cx="7632000" cy="1007999"/>
          </a:xfrm>
          <a:prstGeom prst="roundRect">
            <a:avLst/>
          </a:prstGeom>
          <a:solidFill>
            <a:srgbClr val="F7F3E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3762000" y="2034000"/>
            <a:ext cx="7128000" cy="684000"/>
          </a:xfrm>
          <a:prstGeom prst="rect">
            <a:avLst/>
          </a:prstGeom>
          <a:noFill/>
        </p:spPr>
        <p:txBody>
          <a:bodyPr wrap="square" lIns="28800" rIns="28800" tIns="28800" bIns="28800" anchor="t">
            <a:spAutoFit/>
          </a:bodyPr>
          <a:lstStyle/>
          <a:p>
            <a:pPr algn="l">
              <a:lnSpc>
                <a:spcPct val="108000"/>
              </a:lnSpc>
              <a:spcAft>
                <a:spcPts val="400"/>
              </a:spcAft>
            </a:pPr>
            <a:r>
              <a:rPr sz="1500" b="0">
                <a:solidFill>
                  <a:srgbClr val="191A1E"/>
                </a:solidFill>
                <a:latin typeface="Segoe UI"/>
              </a:rPr>
              <a:t>Правила соблюдены; подтверждённых нарушений за период нет.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792000" y="3204000"/>
            <a:ext cx="2520000" cy="1007999"/>
          </a:xfrm>
          <a:prstGeom prst="roundRect">
            <a:avLst/>
          </a:prstGeom>
          <a:solidFill>
            <a:srgbClr val="8B1E2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954000" y="3474000"/>
            <a:ext cx="2196000" cy="396000"/>
          </a:xfrm>
          <a:prstGeom prst="rect">
            <a:avLst/>
          </a:prstGeom>
          <a:noFill/>
        </p:spPr>
        <p:txBody>
          <a:bodyPr wrap="square" lIns="28800" rIns="28800" tIns="28800" bIns="28800" anchor="t">
            <a:spAutoFit/>
          </a:bodyPr>
          <a:lstStyle/>
          <a:p>
            <a:pPr algn="ctr">
              <a:lnSpc>
                <a:spcPct val="108000"/>
              </a:lnSpc>
              <a:spcAft>
                <a:spcPts val="400"/>
              </a:spcAft>
            </a:pPr>
            <a:r>
              <a:rPr sz="1600" b="1">
                <a:solidFill>
                  <a:srgbClr val="FFFFFF"/>
                </a:solidFill>
                <a:latin typeface="Segoe UI"/>
              </a:rPr>
              <a:t>ДОПУСТИМОЕ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3528000" y="3204000"/>
            <a:ext cx="7632000" cy="1007999"/>
          </a:xfrm>
          <a:prstGeom prst="roundRect">
            <a:avLst/>
          </a:prstGeom>
          <a:solidFill>
            <a:srgbClr val="F7F3E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TextBox 12"/>
          <p:cNvSpPr txBox="1"/>
          <p:nvPr/>
        </p:nvSpPr>
        <p:spPr>
          <a:xfrm>
            <a:off x="3762000" y="3366000"/>
            <a:ext cx="7128000" cy="684000"/>
          </a:xfrm>
          <a:prstGeom prst="rect">
            <a:avLst/>
          </a:prstGeom>
          <a:noFill/>
        </p:spPr>
        <p:txBody>
          <a:bodyPr wrap="square" lIns="28800" rIns="28800" tIns="28800" bIns="28800" anchor="t">
            <a:spAutoFit/>
          </a:bodyPr>
          <a:lstStyle/>
          <a:p>
            <a:pPr algn="l">
              <a:lnSpc>
                <a:spcPct val="108000"/>
              </a:lnSpc>
              <a:spcAft>
                <a:spcPts val="400"/>
              </a:spcAft>
            </a:pPr>
            <a:r>
              <a:rPr sz="1500" b="0">
                <a:solidFill>
                  <a:srgbClr val="191A1E"/>
                </a:solidFill>
                <a:latin typeface="Segoe UI"/>
              </a:rPr>
              <a:t>Единичное подтверждённое нарушение; требование выполнено; повторения нет.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792000" y="4536000"/>
            <a:ext cx="2520000" cy="1007999"/>
          </a:xfrm>
          <a:prstGeom prst="roundRect">
            <a:avLst/>
          </a:prstGeom>
          <a:solidFill>
            <a:srgbClr val="4A0E1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TextBox 14"/>
          <p:cNvSpPr txBox="1"/>
          <p:nvPr/>
        </p:nvSpPr>
        <p:spPr>
          <a:xfrm>
            <a:off x="954000" y="4806000"/>
            <a:ext cx="2196000" cy="396000"/>
          </a:xfrm>
          <a:prstGeom prst="rect">
            <a:avLst/>
          </a:prstGeom>
          <a:noFill/>
        </p:spPr>
        <p:txBody>
          <a:bodyPr wrap="square" lIns="28800" rIns="28800" tIns="28800" bIns="28800" anchor="t">
            <a:spAutoFit/>
          </a:bodyPr>
          <a:lstStyle/>
          <a:p>
            <a:pPr algn="ctr">
              <a:lnSpc>
                <a:spcPct val="108000"/>
              </a:lnSpc>
              <a:spcAft>
                <a:spcPts val="400"/>
              </a:spcAft>
            </a:pPr>
            <a:r>
              <a:rPr sz="1600" b="1">
                <a:solidFill>
                  <a:srgbClr val="FFFFFF"/>
                </a:solidFill>
                <a:latin typeface="Segoe UI"/>
              </a:rPr>
              <a:t>НЕДОПУСТИМОЕ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3528000" y="4536000"/>
            <a:ext cx="7632000" cy="1007999"/>
          </a:xfrm>
          <a:prstGeom prst="roundRect">
            <a:avLst/>
          </a:prstGeom>
          <a:solidFill>
            <a:srgbClr val="F7F3E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3762000" y="4698000"/>
            <a:ext cx="7128000" cy="684000"/>
          </a:xfrm>
          <a:prstGeom prst="rect">
            <a:avLst/>
          </a:prstGeom>
          <a:noFill/>
        </p:spPr>
        <p:txBody>
          <a:bodyPr wrap="square" lIns="28800" rIns="28800" tIns="28800" bIns="28800" anchor="t">
            <a:spAutoFit/>
          </a:bodyPr>
          <a:lstStyle/>
          <a:p>
            <a:pPr algn="l">
              <a:lnSpc>
                <a:spcPct val="108000"/>
              </a:lnSpc>
              <a:spcAft>
                <a:spcPts val="400"/>
              </a:spcAft>
            </a:pPr>
            <a:r>
              <a:rPr sz="1500" b="0">
                <a:solidFill>
                  <a:srgbClr val="191A1E"/>
                </a:solidFill>
                <a:latin typeface="Segoe UI"/>
              </a:rPr>
              <a:t>Повторные нарушения либо существенное препятствие занятию, безопасности или правам других.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792000" y="378000"/>
            <a:ext cx="9360000" cy="216000"/>
          </a:xfrm>
          <a:prstGeom prst="rect">
            <a:avLst/>
          </a:prstGeom>
          <a:noFill/>
        </p:spPr>
        <p:txBody>
          <a:bodyPr wrap="square" lIns="28800" rIns="28800" tIns="28800" bIns="28800" anchor="t">
            <a:spAutoFit/>
          </a:bodyPr>
          <a:lstStyle/>
          <a:p>
            <a:pPr algn="l">
              <a:lnSpc>
                <a:spcPct val="108000"/>
              </a:lnSpc>
              <a:spcAft>
                <a:spcPts val="400"/>
              </a:spcAft>
            </a:pPr>
            <a:r>
              <a:rPr sz="1000" b="1">
                <a:solidFill>
                  <a:srgbClr val="8B1E2D"/>
                </a:solidFill>
                <a:latin typeface="Segoe UI"/>
              </a:rPr>
              <a:t>РАЗБОР СИТУАЦИИ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792000" y="720000"/>
            <a:ext cx="10368000" cy="792000"/>
          </a:xfrm>
          <a:prstGeom prst="rect">
            <a:avLst/>
          </a:prstGeom>
          <a:noFill/>
        </p:spPr>
        <p:txBody>
          <a:bodyPr wrap="square" lIns="28800" rIns="28800" tIns="28800" bIns="28800" anchor="t">
            <a:spAutoFit/>
          </a:bodyPr>
          <a:lstStyle/>
          <a:p>
            <a:pPr algn="l">
              <a:lnSpc>
                <a:spcPct val="108000"/>
              </a:lnSpc>
              <a:spcAft>
                <a:spcPts val="400"/>
              </a:spcAft>
            </a:pPr>
            <a:r>
              <a:rPr sz="2800" b="1">
                <a:solidFill>
                  <a:srgbClr val="191A1E"/>
                </a:solidFill>
                <a:latin typeface="Georgia"/>
              </a:rPr>
              <a:t>До решения нужны факты и право быть услышанным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92000" y="6498000"/>
            <a:ext cx="4680000" cy="162000"/>
          </a:xfrm>
          <a:prstGeom prst="rect">
            <a:avLst/>
          </a:prstGeom>
          <a:noFill/>
        </p:spPr>
        <p:txBody>
          <a:bodyPr wrap="square" lIns="28800" rIns="28800" tIns="28800" bIns="28800" anchor="t">
            <a:spAutoFit/>
          </a:bodyPr>
          <a:lstStyle/>
          <a:p>
            <a:pPr algn="l">
              <a:lnSpc>
                <a:spcPct val="108000"/>
              </a:lnSpc>
              <a:spcAft>
                <a:spcPts val="400"/>
              </a:spcAft>
            </a:pPr>
            <a:r>
              <a:rPr sz="900" b="0">
                <a:solidFill>
                  <a:srgbClr val="63656B"/>
                </a:solidFill>
                <a:latin typeface="Segoe UI"/>
              </a:rPr>
              <a:t>директоршколы.рф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0681200" y="6498000"/>
            <a:ext cx="720000" cy="162000"/>
          </a:xfrm>
          <a:prstGeom prst="rect">
            <a:avLst/>
          </a:prstGeom>
          <a:noFill/>
        </p:spPr>
        <p:txBody>
          <a:bodyPr wrap="square" lIns="28800" rIns="28800" tIns="28800" bIns="28800" anchor="t">
            <a:spAutoFit/>
          </a:bodyPr>
          <a:lstStyle/>
          <a:p>
            <a:pPr algn="r">
              <a:lnSpc>
                <a:spcPct val="108000"/>
              </a:lnSpc>
              <a:spcAft>
                <a:spcPts val="400"/>
              </a:spcAft>
            </a:pPr>
            <a:r>
              <a:rPr sz="900" b="0">
                <a:solidFill>
                  <a:srgbClr val="63656B"/>
                </a:solidFill>
                <a:latin typeface="Segoe UI"/>
              </a:rPr>
              <a:t>6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792000" y="1872000"/>
            <a:ext cx="3240000" cy="2664000"/>
          </a:xfrm>
          <a:prstGeom prst="roundRect">
            <a:avLst/>
          </a:prstGeom>
          <a:solidFill>
            <a:srgbClr val="F7F3E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Rectangle 6"/>
          <p:cNvSpPr/>
          <p:nvPr/>
        </p:nvSpPr>
        <p:spPr>
          <a:xfrm>
            <a:off x="792000" y="1872000"/>
            <a:ext cx="64800" cy="2664000"/>
          </a:xfrm>
          <a:prstGeom prst="rect">
            <a:avLst/>
          </a:prstGeom>
          <a:solidFill>
            <a:srgbClr val="8B1E2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1026000" y="2034000"/>
            <a:ext cx="720000" cy="324000"/>
          </a:xfrm>
          <a:prstGeom prst="rect">
            <a:avLst/>
          </a:prstGeom>
          <a:noFill/>
        </p:spPr>
        <p:txBody>
          <a:bodyPr wrap="square" lIns="28800" rIns="28800" tIns="28800" bIns="28800" anchor="t">
            <a:spAutoFit/>
          </a:bodyPr>
          <a:lstStyle/>
          <a:p>
            <a:pPr algn="l">
              <a:lnSpc>
                <a:spcPct val="108000"/>
              </a:lnSpc>
              <a:spcAft>
                <a:spcPts val="400"/>
              </a:spcAft>
            </a:pPr>
            <a:r>
              <a:rPr sz="2000" b="1">
                <a:solidFill>
                  <a:srgbClr val="8B1E2D"/>
                </a:solidFill>
                <a:latin typeface="Georgia"/>
              </a:rPr>
              <a:t>01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026000" y="2394000"/>
            <a:ext cx="2790000" cy="396000"/>
          </a:xfrm>
          <a:prstGeom prst="rect">
            <a:avLst/>
          </a:prstGeom>
          <a:noFill/>
        </p:spPr>
        <p:txBody>
          <a:bodyPr wrap="square" lIns="28800" rIns="28800" tIns="28800" bIns="28800" anchor="t">
            <a:spAutoFit/>
          </a:bodyPr>
          <a:lstStyle/>
          <a:p>
            <a:pPr algn="l">
              <a:lnSpc>
                <a:spcPct val="108000"/>
              </a:lnSpc>
              <a:spcAft>
                <a:spcPts val="400"/>
              </a:spcAft>
            </a:pPr>
            <a:r>
              <a:rPr sz="1600" b="1">
                <a:solidFill>
                  <a:srgbClr val="191A1E"/>
                </a:solidFill>
                <a:latin typeface="Segoe UI"/>
              </a:rPr>
              <a:t>Факт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26000" y="2772000"/>
            <a:ext cx="2790000" cy="1710000"/>
          </a:xfrm>
          <a:prstGeom prst="rect">
            <a:avLst/>
          </a:prstGeom>
          <a:noFill/>
        </p:spPr>
        <p:txBody>
          <a:bodyPr wrap="square" lIns="28800" rIns="28800" tIns="28800" bIns="28800" anchor="t">
            <a:spAutoFit/>
          </a:bodyPr>
          <a:lstStyle/>
          <a:p>
            <a:pPr algn="l">
              <a:lnSpc>
                <a:spcPct val="108000"/>
              </a:lnSpc>
              <a:spcAft>
                <a:spcPts val="400"/>
              </a:spcAft>
            </a:pPr>
            <a:r>
              <a:rPr sz="1250" b="0">
                <a:solidFill>
                  <a:srgbClr val="63656B"/>
                </a:solidFill>
                <a:latin typeface="Segoe UI"/>
              </a:rPr>
              <a:t>Что произошло, когда и на каком занятии. Кто наблюдал событие. Каким документом оно подтверждено.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4356000" y="1872000"/>
            <a:ext cx="3240000" cy="2664000"/>
          </a:xfrm>
          <a:prstGeom prst="roundRect">
            <a:avLst/>
          </a:prstGeom>
          <a:solidFill>
            <a:srgbClr val="F7F3E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Rectangle 11"/>
          <p:cNvSpPr/>
          <p:nvPr/>
        </p:nvSpPr>
        <p:spPr>
          <a:xfrm>
            <a:off x="4356000" y="1872000"/>
            <a:ext cx="64800" cy="2664000"/>
          </a:xfrm>
          <a:prstGeom prst="rect">
            <a:avLst/>
          </a:prstGeom>
          <a:solidFill>
            <a:srgbClr val="3F6E5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TextBox 12"/>
          <p:cNvSpPr txBox="1"/>
          <p:nvPr/>
        </p:nvSpPr>
        <p:spPr>
          <a:xfrm>
            <a:off x="4590000" y="2034000"/>
            <a:ext cx="720000" cy="324000"/>
          </a:xfrm>
          <a:prstGeom prst="rect">
            <a:avLst/>
          </a:prstGeom>
          <a:noFill/>
        </p:spPr>
        <p:txBody>
          <a:bodyPr wrap="square" lIns="28800" rIns="28800" tIns="28800" bIns="28800" anchor="t">
            <a:spAutoFit/>
          </a:bodyPr>
          <a:lstStyle/>
          <a:p>
            <a:pPr algn="l">
              <a:lnSpc>
                <a:spcPct val="108000"/>
              </a:lnSpc>
              <a:spcAft>
                <a:spcPts val="400"/>
              </a:spcAft>
            </a:pPr>
            <a:r>
              <a:rPr sz="2000" b="1">
                <a:solidFill>
                  <a:srgbClr val="3F6E58"/>
                </a:solidFill>
                <a:latin typeface="Georgia"/>
              </a:rPr>
              <a:t>02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590000" y="2394000"/>
            <a:ext cx="2790000" cy="396000"/>
          </a:xfrm>
          <a:prstGeom prst="rect">
            <a:avLst/>
          </a:prstGeom>
          <a:noFill/>
        </p:spPr>
        <p:txBody>
          <a:bodyPr wrap="square" lIns="28800" rIns="28800" tIns="28800" bIns="28800" anchor="t">
            <a:spAutoFit/>
          </a:bodyPr>
          <a:lstStyle/>
          <a:p>
            <a:pPr algn="l">
              <a:lnSpc>
                <a:spcPct val="108000"/>
              </a:lnSpc>
              <a:spcAft>
                <a:spcPts val="400"/>
              </a:spcAft>
            </a:pPr>
            <a:r>
              <a:rPr sz="1600" b="1">
                <a:solidFill>
                  <a:srgbClr val="191A1E"/>
                </a:solidFill>
                <a:latin typeface="Segoe UI"/>
              </a:rPr>
              <a:t>Объяснение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4590000" y="2772000"/>
            <a:ext cx="2790000" cy="1710000"/>
          </a:xfrm>
          <a:prstGeom prst="rect">
            <a:avLst/>
          </a:prstGeom>
          <a:noFill/>
        </p:spPr>
        <p:txBody>
          <a:bodyPr wrap="square" lIns="28800" rIns="28800" tIns="28800" bIns="28800" anchor="t">
            <a:spAutoFit/>
          </a:bodyPr>
          <a:lstStyle/>
          <a:p>
            <a:pPr algn="l">
              <a:lnSpc>
                <a:spcPct val="108000"/>
              </a:lnSpc>
              <a:spcAft>
                <a:spcPts val="400"/>
              </a:spcAft>
            </a:pPr>
            <a:r>
              <a:rPr sz="1250" b="0">
                <a:solidFill>
                  <a:srgbClr val="63656B"/>
                </a:solidFill>
                <a:latin typeface="Segoe UI"/>
              </a:rPr>
              <a:t>Обучающийся сообщает свою версию до оценки «недопустимое». Учитываются возраст и состояние здоровья.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7920000" y="1872000"/>
            <a:ext cx="3240000" cy="2664000"/>
          </a:xfrm>
          <a:prstGeom prst="roundRect">
            <a:avLst/>
          </a:prstGeom>
          <a:solidFill>
            <a:srgbClr val="F7F3E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Rectangle 16"/>
          <p:cNvSpPr/>
          <p:nvPr/>
        </p:nvSpPr>
        <p:spPr>
          <a:xfrm>
            <a:off x="7920000" y="1872000"/>
            <a:ext cx="64800" cy="2664000"/>
          </a:xfrm>
          <a:prstGeom prst="rect">
            <a:avLst/>
          </a:prstGeom>
          <a:solidFill>
            <a:srgbClr val="4A0E1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TextBox 17"/>
          <p:cNvSpPr txBox="1"/>
          <p:nvPr/>
        </p:nvSpPr>
        <p:spPr>
          <a:xfrm>
            <a:off x="8154000" y="2034000"/>
            <a:ext cx="720000" cy="324000"/>
          </a:xfrm>
          <a:prstGeom prst="rect">
            <a:avLst/>
          </a:prstGeom>
          <a:noFill/>
        </p:spPr>
        <p:txBody>
          <a:bodyPr wrap="square" lIns="28800" rIns="28800" tIns="28800" bIns="28800" anchor="t">
            <a:spAutoFit/>
          </a:bodyPr>
          <a:lstStyle/>
          <a:p>
            <a:pPr algn="l">
              <a:lnSpc>
                <a:spcPct val="108000"/>
              </a:lnSpc>
              <a:spcAft>
                <a:spcPts val="400"/>
              </a:spcAft>
            </a:pPr>
            <a:r>
              <a:rPr sz="2000" b="1">
                <a:solidFill>
                  <a:srgbClr val="4A0E18"/>
                </a:solidFill>
                <a:latin typeface="Georgia"/>
              </a:rPr>
              <a:t>03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8154000" y="2394000"/>
            <a:ext cx="2790000" cy="396000"/>
          </a:xfrm>
          <a:prstGeom prst="rect">
            <a:avLst/>
          </a:prstGeom>
          <a:noFill/>
        </p:spPr>
        <p:txBody>
          <a:bodyPr wrap="square" lIns="28800" rIns="28800" tIns="28800" bIns="28800" anchor="t">
            <a:spAutoFit/>
          </a:bodyPr>
          <a:lstStyle/>
          <a:p>
            <a:pPr algn="l">
              <a:lnSpc>
                <a:spcPct val="108000"/>
              </a:lnSpc>
              <a:spcAft>
                <a:spcPts val="400"/>
              </a:spcAft>
            </a:pPr>
            <a:r>
              <a:rPr sz="1600" b="1">
                <a:solidFill>
                  <a:srgbClr val="191A1E"/>
                </a:solidFill>
                <a:latin typeface="Segoe UI"/>
              </a:rPr>
              <a:t>Решение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8154000" y="2772000"/>
            <a:ext cx="2790000" cy="1710000"/>
          </a:xfrm>
          <a:prstGeom prst="rect">
            <a:avLst/>
          </a:prstGeom>
          <a:noFill/>
        </p:spPr>
        <p:txBody>
          <a:bodyPr wrap="square" lIns="28800" rIns="28800" tIns="28800" bIns="28800" anchor="t">
            <a:spAutoFit/>
          </a:bodyPr>
          <a:lstStyle/>
          <a:p>
            <a:pPr algn="l">
              <a:lnSpc>
                <a:spcPct val="108000"/>
              </a:lnSpc>
              <a:spcAft>
                <a:spcPts val="400"/>
              </a:spcAft>
            </a:pPr>
            <a:r>
              <a:rPr sz="1250" b="0">
                <a:solidFill>
                  <a:srgbClr val="63656B"/>
                </a:solidFill>
                <a:latin typeface="Segoe UI"/>
              </a:rPr>
              <a:t>Уполномоченное лицо сопоставляет факты с критериями. В записи остаются период, оценка и автор решения.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4A0E18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792000" y="378000"/>
            <a:ext cx="9360000" cy="216000"/>
          </a:xfrm>
          <a:prstGeom prst="rect">
            <a:avLst/>
          </a:prstGeom>
          <a:noFill/>
        </p:spPr>
        <p:txBody>
          <a:bodyPr wrap="square" lIns="28800" rIns="28800" tIns="28800" bIns="28800" anchor="t">
            <a:spAutoFit/>
          </a:bodyPr>
          <a:lstStyle/>
          <a:p>
            <a:pPr algn="l">
              <a:lnSpc>
                <a:spcPct val="108000"/>
              </a:lnSpc>
              <a:spcAft>
                <a:spcPts val="400"/>
              </a:spcAft>
            </a:pPr>
            <a:r>
              <a:rPr sz="1000" b="1">
                <a:solidFill>
                  <a:srgbClr val="D8A7AE"/>
                </a:solidFill>
                <a:latin typeface="Segoe UI"/>
              </a:rPr>
              <a:t>ГАРАНТИИ ПРОЦЕДУРЫ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792000" y="720000"/>
            <a:ext cx="10368000" cy="792000"/>
          </a:xfrm>
          <a:prstGeom prst="rect">
            <a:avLst/>
          </a:prstGeom>
          <a:noFill/>
        </p:spPr>
        <p:txBody>
          <a:bodyPr wrap="square" lIns="28800" rIns="28800" tIns="28800" bIns="28800" anchor="t">
            <a:spAutoFit/>
          </a:bodyPr>
          <a:lstStyle/>
          <a:p>
            <a:pPr algn="l">
              <a:lnSpc>
                <a:spcPct val="108000"/>
              </a:lnSpc>
              <a:spcAft>
                <a:spcPts val="400"/>
              </a:spcAft>
            </a:pPr>
            <a:r>
              <a:rPr sz="2800" b="1">
                <a:solidFill>
                  <a:srgbClr val="FFFFFF"/>
                </a:solidFill>
                <a:latin typeface="Georgia"/>
              </a:rPr>
              <a:t>Оценка сообщается и может быть пересмотрена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92000" y="6498000"/>
            <a:ext cx="4680000" cy="162000"/>
          </a:xfrm>
          <a:prstGeom prst="rect">
            <a:avLst/>
          </a:prstGeom>
          <a:noFill/>
        </p:spPr>
        <p:txBody>
          <a:bodyPr wrap="square" lIns="28800" rIns="28800" tIns="28800" bIns="28800" anchor="t">
            <a:spAutoFit/>
          </a:bodyPr>
          <a:lstStyle/>
          <a:p>
            <a:pPr algn="l">
              <a:lnSpc>
                <a:spcPct val="108000"/>
              </a:lnSpc>
              <a:spcAft>
                <a:spcPts val="400"/>
              </a:spcAft>
            </a:pPr>
            <a:r>
              <a:rPr sz="900" b="0">
                <a:solidFill>
                  <a:srgbClr val="F5E5E8"/>
                </a:solidFill>
                <a:latin typeface="Segoe UI"/>
              </a:rPr>
              <a:t>директоршколы.рф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0681200" y="6498000"/>
            <a:ext cx="720000" cy="162000"/>
          </a:xfrm>
          <a:prstGeom prst="rect">
            <a:avLst/>
          </a:prstGeom>
          <a:noFill/>
        </p:spPr>
        <p:txBody>
          <a:bodyPr wrap="square" lIns="28800" rIns="28800" tIns="28800" bIns="28800" anchor="t">
            <a:spAutoFit/>
          </a:bodyPr>
          <a:lstStyle/>
          <a:p>
            <a:pPr algn="r">
              <a:lnSpc>
                <a:spcPct val="108000"/>
              </a:lnSpc>
              <a:spcAft>
                <a:spcPts val="400"/>
              </a:spcAft>
            </a:pPr>
            <a:r>
              <a:rPr sz="900" b="0">
                <a:solidFill>
                  <a:srgbClr val="F5E5E8"/>
                </a:solidFill>
                <a:latin typeface="Segoe UI"/>
              </a:rPr>
              <a:t>7</a:t>
            </a:r>
          </a:p>
        </p:txBody>
      </p:sp>
      <p:sp>
        <p:nvSpPr>
          <p:cNvPr id="6" name="Oval 5"/>
          <p:cNvSpPr/>
          <p:nvPr/>
        </p:nvSpPr>
        <p:spPr>
          <a:xfrm>
            <a:off x="1799999" y="1800000"/>
            <a:ext cx="864000" cy="864000"/>
          </a:xfrm>
          <a:prstGeom prst="ellipse">
            <a:avLst/>
          </a:prstGeom>
          <a:solidFill>
            <a:srgbClr val="D8A7A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1799999" y="1998000"/>
            <a:ext cx="864000" cy="360000"/>
          </a:xfrm>
          <a:prstGeom prst="rect">
            <a:avLst/>
          </a:prstGeom>
          <a:noFill/>
        </p:spPr>
        <p:txBody>
          <a:bodyPr wrap="square" lIns="28800" rIns="28800" tIns="28800" bIns="28800" anchor="t">
            <a:spAutoFit/>
          </a:bodyPr>
          <a:lstStyle/>
          <a:p>
            <a:pPr algn="ctr">
              <a:lnSpc>
                <a:spcPct val="108000"/>
              </a:lnSpc>
              <a:spcAft>
                <a:spcPts val="400"/>
              </a:spcAft>
            </a:pPr>
            <a:r>
              <a:rPr sz="2400" b="1">
                <a:solidFill>
                  <a:srgbClr val="FFFFFF"/>
                </a:solidFill>
                <a:latin typeface="Georgia"/>
              </a:rPr>
              <a:t>1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792000" y="2916000"/>
            <a:ext cx="2916000" cy="360000"/>
          </a:xfrm>
          <a:prstGeom prst="rect">
            <a:avLst/>
          </a:prstGeom>
          <a:noFill/>
        </p:spPr>
        <p:txBody>
          <a:bodyPr wrap="square" lIns="28800" rIns="28800" tIns="28800" bIns="28800" anchor="t">
            <a:spAutoFit/>
          </a:bodyPr>
          <a:lstStyle/>
          <a:p>
            <a:pPr algn="ctr">
              <a:lnSpc>
                <a:spcPct val="108000"/>
              </a:lnSpc>
              <a:spcAft>
                <a:spcPts val="400"/>
              </a:spcAft>
            </a:pPr>
            <a:r>
              <a:rPr sz="1800" b="1">
                <a:solidFill>
                  <a:srgbClr val="FFFFFF"/>
                </a:solidFill>
                <a:latin typeface="Georgia"/>
              </a:rPr>
              <a:t>Сообщить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792000" y="3384000"/>
            <a:ext cx="2916000" cy="1080000"/>
          </a:xfrm>
          <a:prstGeom prst="rect">
            <a:avLst/>
          </a:prstGeom>
          <a:noFill/>
        </p:spPr>
        <p:txBody>
          <a:bodyPr wrap="square" lIns="28800" rIns="28800" tIns="28800" bIns="28800" anchor="t">
            <a:spAutoFit/>
          </a:bodyPr>
          <a:lstStyle/>
          <a:p>
            <a:pPr algn="ctr">
              <a:lnSpc>
                <a:spcPct val="108000"/>
              </a:lnSpc>
              <a:spcAft>
                <a:spcPts val="400"/>
              </a:spcAft>
            </a:pPr>
            <a:r>
              <a:rPr sz="1300" b="0">
                <a:solidFill>
                  <a:srgbClr val="F5E5E8"/>
                </a:solidFill>
                <a:latin typeface="Segoe UI"/>
              </a:rPr>
              <a:t>Установить срок и способ ознакомления обучающегося и родителей.</a:t>
            </a:r>
          </a:p>
        </p:txBody>
      </p:sp>
      <p:sp>
        <p:nvSpPr>
          <p:cNvPr id="10" name="Oval 9"/>
          <p:cNvSpPr/>
          <p:nvPr/>
        </p:nvSpPr>
        <p:spPr>
          <a:xfrm>
            <a:off x="5363999" y="1800000"/>
            <a:ext cx="864000" cy="864000"/>
          </a:xfrm>
          <a:prstGeom prst="ellipse">
            <a:avLst/>
          </a:prstGeom>
          <a:solidFill>
            <a:srgbClr val="D8A7A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5363999" y="1998000"/>
            <a:ext cx="864000" cy="360000"/>
          </a:xfrm>
          <a:prstGeom prst="rect">
            <a:avLst/>
          </a:prstGeom>
          <a:noFill/>
        </p:spPr>
        <p:txBody>
          <a:bodyPr wrap="square" lIns="28800" rIns="28800" tIns="28800" bIns="28800" anchor="t">
            <a:spAutoFit/>
          </a:bodyPr>
          <a:lstStyle/>
          <a:p>
            <a:pPr algn="ctr">
              <a:lnSpc>
                <a:spcPct val="108000"/>
              </a:lnSpc>
              <a:spcAft>
                <a:spcPts val="400"/>
              </a:spcAft>
            </a:pPr>
            <a:r>
              <a:rPr sz="2400" b="1">
                <a:solidFill>
                  <a:srgbClr val="FFFFFF"/>
                </a:solidFill>
                <a:latin typeface="Georgia"/>
              </a:rPr>
              <a:t>2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4356000" y="2916000"/>
            <a:ext cx="2916000" cy="360000"/>
          </a:xfrm>
          <a:prstGeom prst="rect">
            <a:avLst/>
          </a:prstGeom>
          <a:noFill/>
        </p:spPr>
        <p:txBody>
          <a:bodyPr wrap="square" lIns="28800" rIns="28800" tIns="28800" bIns="28800" anchor="t">
            <a:spAutoFit/>
          </a:bodyPr>
          <a:lstStyle/>
          <a:p>
            <a:pPr algn="ctr">
              <a:lnSpc>
                <a:spcPct val="108000"/>
              </a:lnSpc>
              <a:spcAft>
                <a:spcPts val="400"/>
              </a:spcAft>
            </a:pPr>
            <a:r>
              <a:rPr sz="1800" b="1">
                <a:solidFill>
                  <a:srgbClr val="FFFFFF"/>
                </a:solidFill>
                <a:latin typeface="Georgia"/>
              </a:rPr>
              <a:t>Принять заявление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356000" y="3384000"/>
            <a:ext cx="2916000" cy="1080000"/>
          </a:xfrm>
          <a:prstGeom prst="rect">
            <a:avLst/>
          </a:prstGeom>
          <a:noFill/>
        </p:spPr>
        <p:txBody>
          <a:bodyPr wrap="square" lIns="28800" rIns="28800" tIns="28800" bIns="28800" anchor="t">
            <a:spAutoFit/>
          </a:bodyPr>
          <a:lstStyle/>
          <a:p>
            <a:pPr algn="ctr">
              <a:lnSpc>
                <a:spcPct val="108000"/>
              </a:lnSpc>
              <a:spcAft>
                <a:spcPts val="400"/>
              </a:spcAft>
            </a:pPr>
            <a:r>
              <a:rPr sz="1300" b="0">
                <a:solidFill>
                  <a:srgbClr val="F5E5E8"/>
                </a:solidFill>
                <a:latin typeface="Segoe UI"/>
              </a:rPr>
              <a:t>Определить срок обращения и адресата внутри школы.</a:t>
            </a:r>
          </a:p>
        </p:txBody>
      </p:sp>
      <p:sp>
        <p:nvSpPr>
          <p:cNvPr id="14" name="Oval 13"/>
          <p:cNvSpPr/>
          <p:nvPr/>
        </p:nvSpPr>
        <p:spPr>
          <a:xfrm>
            <a:off x="8927999" y="1800000"/>
            <a:ext cx="864000" cy="864000"/>
          </a:xfrm>
          <a:prstGeom prst="ellipse">
            <a:avLst/>
          </a:prstGeom>
          <a:solidFill>
            <a:srgbClr val="3F6E5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TextBox 14"/>
          <p:cNvSpPr txBox="1"/>
          <p:nvPr/>
        </p:nvSpPr>
        <p:spPr>
          <a:xfrm>
            <a:off x="8927999" y="1998000"/>
            <a:ext cx="864000" cy="360000"/>
          </a:xfrm>
          <a:prstGeom prst="rect">
            <a:avLst/>
          </a:prstGeom>
          <a:noFill/>
        </p:spPr>
        <p:txBody>
          <a:bodyPr wrap="square" lIns="28800" rIns="28800" tIns="28800" bIns="28800" anchor="t">
            <a:spAutoFit/>
          </a:bodyPr>
          <a:lstStyle/>
          <a:p>
            <a:pPr algn="ctr">
              <a:lnSpc>
                <a:spcPct val="108000"/>
              </a:lnSpc>
              <a:spcAft>
                <a:spcPts val="400"/>
              </a:spcAft>
            </a:pPr>
            <a:r>
              <a:rPr sz="2400" b="1">
                <a:solidFill>
                  <a:srgbClr val="FFFFFF"/>
                </a:solidFill>
                <a:latin typeface="Georgia"/>
              </a:rPr>
              <a:t>3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7920000" y="2916000"/>
            <a:ext cx="2916000" cy="360000"/>
          </a:xfrm>
          <a:prstGeom prst="rect">
            <a:avLst/>
          </a:prstGeom>
          <a:noFill/>
        </p:spPr>
        <p:txBody>
          <a:bodyPr wrap="square" lIns="28800" rIns="28800" tIns="28800" bIns="28800" anchor="t">
            <a:spAutoFit/>
          </a:bodyPr>
          <a:lstStyle/>
          <a:p>
            <a:pPr algn="ctr">
              <a:lnSpc>
                <a:spcPct val="108000"/>
              </a:lnSpc>
              <a:spcAft>
                <a:spcPts val="400"/>
              </a:spcAft>
            </a:pPr>
            <a:r>
              <a:rPr sz="1800" b="1">
                <a:solidFill>
                  <a:srgbClr val="FFFFFF"/>
                </a:solidFill>
                <a:latin typeface="Georgia"/>
              </a:rPr>
              <a:t>Пересмотреть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7920000" y="3384000"/>
            <a:ext cx="2916000" cy="1080000"/>
          </a:xfrm>
          <a:prstGeom prst="rect">
            <a:avLst/>
          </a:prstGeom>
          <a:noFill/>
        </p:spPr>
        <p:txBody>
          <a:bodyPr wrap="square" lIns="28800" rIns="28800" tIns="28800" bIns="28800" anchor="t">
            <a:spAutoFit/>
          </a:bodyPr>
          <a:lstStyle/>
          <a:p>
            <a:pPr algn="ctr">
              <a:lnSpc>
                <a:spcPct val="108000"/>
              </a:lnSpc>
              <a:spcAft>
                <a:spcPts val="400"/>
              </a:spcAft>
            </a:pPr>
            <a:r>
              <a:rPr sz="1300" b="0">
                <a:solidFill>
                  <a:srgbClr val="F5E5E8"/>
                </a:solidFill>
                <a:latin typeface="Segoe UI"/>
              </a:rPr>
              <a:t>Не поручать пересмотр тем, кто принял первоначальное решение.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792000" y="378000"/>
            <a:ext cx="9360000" cy="216000"/>
          </a:xfrm>
          <a:prstGeom prst="rect">
            <a:avLst/>
          </a:prstGeom>
          <a:noFill/>
        </p:spPr>
        <p:txBody>
          <a:bodyPr wrap="square" lIns="28800" rIns="28800" tIns="28800" bIns="28800" anchor="t">
            <a:spAutoFit/>
          </a:bodyPr>
          <a:lstStyle/>
          <a:p>
            <a:pPr algn="l">
              <a:lnSpc>
                <a:spcPct val="108000"/>
              </a:lnSpc>
              <a:spcAft>
                <a:spcPts val="400"/>
              </a:spcAft>
            </a:pPr>
            <a:r>
              <a:rPr sz="1000" b="1">
                <a:solidFill>
                  <a:srgbClr val="8B1E2D"/>
                </a:solidFill>
                <a:latin typeface="Segoe UI"/>
              </a:rPr>
              <a:t>ГОЛОСОВАНИЕ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792000" y="720000"/>
            <a:ext cx="10368000" cy="792000"/>
          </a:xfrm>
          <a:prstGeom prst="rect">
            <a:avLst/>
          </a:prstGeom>
          <a:noFill/>
        </p:spPr>
        <p:txBody>
          <a:bodyPr wrap="square" lIns="28800" rIns="28800" tIns="28800" bIns="28800" anchor="t">
            <a:spAutoFit/>
          </a:bodyPr>
          <a:lstStyle/>
          <a:p>
            <a:pPr algn="l">
              <a:lnSpc>
                <a:spcPct val="108000"/>
              </a:lnSpc>
              <a:spcAft>
                <a:spcPts val="400"/>
              </a:spcAft>
            </a:pPr>
            <a:r>
              <a:rPr sz="2800" b="1">
                <a:solidFill>
                  <a:srgbClr val="191A1E"/>
                </a:solidFill>
                <a:latin typeface="Georgia"/>
              </a:rPr>
              <a:t>Проект решения педагогического совета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92000" y="6498000"/>
            <a:ext cx="4680000" cy="162000"/>
          </a:xfrm>
          <a:prstGeom prst="rect">
            <a:avLst/>
          </a:prstGeom>
          <a:noFill/>
        </p:spPr>
        <p:txBody>
          <a:bodyPr wrap="square" lIns="28800" rIns="28800" tIns="28800" bIns="28800" anchor="t">
            <a:spAutoFit/>
          </a:bodyPr>
          <a:lstStyle/>
          <a:p>
            <a:pPr algn="l">
              <a:lnSpc>
                <a:spcPct val="108000"/>
              </a:lnSpc>
              <a:spcAft>
                <a:spcPts val="400"/>
              </a:spcAft>
            </a:pPr>
            <a:r>
              <a:rPr sz="900" b="0">
                <a:solidFill>
                  <a:srgbClr val="63656B"/>
                </a:solidFill>
                <a:latin typeface="Segoe UI"/>
              </a:rPr>
              <a:t>директоршколы.рф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0681200" y="6498000"/>
            <a:ext cx="720000" cy="162000"/>
          </a:xfrm>
          <a:prstGeom prst="rect">
            <a:avLst/>
          </a:prstGeom>
          <a:noFill/>
        </p:spPr>
        <p:txBody>
          <a:bodyPr wrap="square" lIns="28800" rIns="28800" tIns="28800" bIns="28800" anchor="t">
            <a:spAutoFit/>
          </a:bodyPr>
          <a:lstStyle/>
          <a:p>
            <a:pPr algn="r">
              <a:lnSpc>
                <a:spcPct val="108000"/>
              </a:lnSpc>
              <a:spcAft>
                <a:spcPts val="400"/>
              </a:spcAft>
            </a:pPr>
            <a:r>
              <a:rPr sz="900" b="0">
                <a:solidFill>
                  <a:srgbClr val="63656B"/>
                </a:solidFill>
                <a:latin typeface="Segoe UI"/>
              </a:rPr>
              <a:t>8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792000" y="1835999"/>
            <a:ext cx="413999" cy="413999"/>
          </a:xfrm>
          <a:prstGeom prst="roundRect">
            <a:avLst/>
          </a:prstGeom>
          <a:solidFill>
            <a:srgbClr val="8B1E2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792000" y="1900799"/>
            <a:ext cx="413999" cy="251999"/>
          </a:xfrm>
          <a:prstGeom prst="rect">
            <a:avLst/>
          </a:prstGeom>
          <a:noFill/>
        </p:spPr>
        <p:txBody>
          <a:bodyPr wrap="square" lIns="28800" rIns="28800" tIns="28800" bIns="28800" anchor="t">
            <a:spAutoFit/>
          </a:bodyPr>
          <a:lstStyle/>
          <a:p>
            <a:pPr algn="ctr">
              <a:lnSpc>
                <a:spcPct val="108000"/>
              </a:lnSpc>
              <a:spcAft>
                <a:spcPts val="400"/>
              </a:spcAft>
            </a:pPr>
            <a:r>
              <a:rPr sz="1500" b="1">
                <a:solidFill>
                  <a:srgbClr val="FFFFFF"/>
                </a:solidFill>
                <a:latin typeface="Georgia"/>
              </a:rPr>
              <a:t>1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422000" y="1828799"/>
            <a:ext cx="9540000" cy="540000"/>
          </a:xfrm>
          <a:prstGeom prst="rect">
            <a:avLst/>
          </a:prstGeom>
          <a:noFill/>
        </p:spPr>
        <p:txBody>
          <a:bodyPr wrap="square" lIns="28800" rIns="28800" tIns="28800" bIns="28800" anchor="t">
            <a:spAutoFit/>
          </a:bodyPr>
          <a:lstStyle/>
          <a:p>
            <a:pPr algn="l">
              <a:lnSpc>
                <a:spcPct val="108000"/>
              </a:lnSpc>
              <a:spcAft>
                <a:spcPts val="400"/>
              </a:spcAft>
            </a:pPr>
            <a:r>
              <a:rPr sz="1600" b="0">
                <a:solidFill>
                  <a:srgbClr val="191A1E"/>
                </a:solidFill>
                <a:latin typeface="Segoe UI"/>
              </a:rPr>
              <a:t>1. Ввести оценки поведения с [дата] / не вводить в 2026/2027 учебном году.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792000" y="2681999"/>
            <a:ext cx="413999" cy="413999"/>
          </a:xfrm>
          <a:prstGeom prst="roundRect">
            <a:avLst/>
          </a:prstGeom>
          <a:solidFill>
            <a:srgbClr val="8B1E2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792000" y="2746799"/>
            <a:ext cx="413999" cy="251999"/>
          </a:xfrm>
          <a:prstGeom prst="rect">
            <a:avLst/>
          </a:prstGeom>
          <a:noFill/>
        </p:spPr>
        <p:txBody>
          <a:bodyPr wrap="square" lIns="28800" rIns="28800" tIns="28800" bIns="28800" anchor="t">
            <a:spAutoFit/>
          </a:bodyPr>
          <a:lstStyle/>
          <a:p>
            <a:pPr algn="ctr">
              <a:lnSpc>
                <a:spcPct val="108000"/>
              </a:lnSpc>
              <a:spcAft>
                <a:spcPts val="400"/>
              </a:spcAft>
            </a:pPr>
            <a:r>
              <a:rPr sz="1500" b="1">
                <a:solidFill>
                  <a:srgbClr val="FFFFFF"/>
                </a:solidFill>
                <a:latin typeface="Georgia"/>
              </a:rPr>
              <a:t>2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422000" y="2674799"/>
            <a:ext cx="9540000" cy="540000"/>
          </a:xfrm>
          <a:prstGeom prst="rect">
            <a:avLst/>
          </a:prstGeom>
          <a:noFill/>
        </p:spPr>
        <p:txBody>
          <a:bodyPr wrap="square" lIns="28800" rIns="28800" tIns="28800" bIns="28800" anchor="t">
            <a:spAutoFit/>
          </a:bodyPr>
          <a:lstStyle/>
          <a:p>
            <a:pPr algn="l">
              <a:lnSpc>
                <a:spcPct val="108000"/>
              </a:lnSpc>
              <a:spcAft>
                <a:spcPts val="400"/>
              </a:spcAft>
            </a:pPr>
            <a:r>
              <a:rPr sz="1600" b="0">
                <a:solidFill>
                  <a:srgbClr val="191A1E"/>
                </a:solidFill>
                <a:latin typeface="Segoe UI"/>
              </a:rPr>
              <a:t>2. При введении одобрить проект локального порядка и направить его на учёт мнения советов.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792000" y="3527999"/>
            <a:ext cx="413999" cy="413999"/>
          </a:xfrm>
          <a:prstGeom prst="roundRect">
            <a:avLst/>
          </a:prstGeom>
          <a:solidFill>
            <a:srgbClr val="8B1E2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TextBox 12"/>
          <p:cNvSpPr txBox="1"/>
          <p:nvPr/>
        </p:nvSpPr>
        <p:spPr>
          <a:xfrm>
            <a:off x="792000" y="3592799"/>
            <a:ext cx="413999" cy="251999"/>
          </a:xfrm>
          <a:prstGeom prst="rect">
            <a:avLst/>
          </a:prstGeom>
          <a:noFill/>
        </p:spPr>
        <p:txBody>
          <a:bodyPr wrap="square" lIns="28800" rIns="28800" tIns="28800" bIns="28800" anchor="t">
            <a:spAutoFit/>
          </a:bodyPr>
          <a:lstStyle/>
          <a:p>
            <a:pPr algn="ctr">
              <a:lnSpc>
                <a:spcPct val="108000"/>
              </a:lnSpc>
              <a:spcAft>
                <a:spcPts val="400"/>
              </a:spcAft>
            </a:pPr>
            <a:r>
              <a:rPr sz="1500" b="1">
                <a:solidFill>
                  <a:srgbClr val="FFFFFF"/>
                </a:solidFill>
                <a:latin typeface="Georgia"/>
              </a:rPr>
              <a:t>3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422000" y="3520799"/>
            <a:ext cx="9540000" cy="540000"/>
          </a:xfrm>
          <a:prstGeom prst="rect">
            <a:avLst/>
          </a:prstGeom>
          <a:noFill/>
        </p:spPr>
        <p:txBody>
          <a:bodyPr wrap="square" lIns="28800" rIns="28800" tIns="28800" bIns="28800" anchor="t">
            <a:spAutoFit/>
          </a:bodyPr>
          <a:lstStyle/>
          <a:p>
            <a:pPr algn="l">
              <a:lnSpc>
                <a:spcPct val="108000"/>
              </a:lnSpc>
              <a:spcAft>
                <a:spcPts val="400"/>
              </a:spcAft>
            </a:pPr>
            <a:r>
              <a:rPr sz="1600" b="0">
                <a:solidFill>
                  <a:srgbClr val="191A1E"/>
                </a:solidFill>
                <a:latin typeface="Segoe UI"/>
              </a:rPr>
              <a:t>3. Поручить [должность, Ф. И. О.] завершить оформление до [дата].</a:t>
            </a:r>
          </a:p>
        </p:txBody>
      </p:sp>
      <p:sp>
        <p:nvSpPr>
          <p:cNvPr id="15" name="Rounded Rectangle 14"/>
          <p:cNvSpPr/>
          <p:nvPr/>
        </p:nvSpPr>
        <p:spPr>
          <a:xfrm>
            <a:off x="792000" y="4373999"/>
            <a:ext cx="413999" cy="413999"/>
          </a:xfrm>
          <a:prstGeom prst="roundRect">
            <a:avLst/>
          </a:prstGeom>
          <a:solidFill>
            <a:srgbClr val="8B1E2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TextBox 15"/>
          <p:cNvSpPr txBox="1"/>
          <p:nvPr/>
        </p:nvSpPr>
        <p:spPr>
          <a:xfrm>
            <a:off x="792000" y="4438799"/>
            <a:ext cx="413999" cy="251999"/>
          </a:xfrm>
          <a:prstGeom prst="rect">
            <a:avLst/>
          </a:prstGeom>
          <a:noFill/>
        </p:spPr>
        <p:txBody>
          <a:bodyPr wrap="square" lIns="28800" rIns="28800" tIns="28800" bIns="28800" anchor="t">
            <a:spAutoFit/>
          </a:bodyPr>
          <a:lstStyle/>
          <a:p>
            <a:pPr algn="ctr">
              <a:lnSpc>
                <a:spcPct val="108000"/>
              </a:lnSpc>
              <a:spcAft>
                <a:spcPts val="400"/>
              </a:spcAft>
            </a:pPr>
            <a:r>
              <a:rPr sz="1500" b="1">
                <a:solidFill>
                  <a:srgbClr val="FFFFFF"/>
                </a:solidFill>
                <a:latin typeface="Georgia"/>
              </a:rPr>
              <a:t>4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1422000" y="4366799"/>
            <a:ext cx="9540000" cy="540000"/>
          </a:xfrm>
          <a:prstGeom prst="rect">
            <a:avLst/>
          </a:prstGeom>
          <a:noFill/>
        </p:spPr>
        <p:txBody>
          <a:bodyPr wrap="square" lIns="28800" rIns="28800" tIns="28800" bIns="28800" anchor="t">
            <a:spAutoFit/>
          </a:bodyPr>
          <a:lstStyle/>
          <a:p>
            <a:pPr algn="l">
              <a:lnSpc>
                <a:spcPct val="108000"/>
              </a:lnSpc>
              <a:spcAft>
                <a:spcPts val="400"/>
              </a:spcAft>
            </a:pPr>
            <a:r>
              <a:rPr sz="1600" b="0">
                <a:solidFill>
                  <a:srgbClr val="191A1E"/>
                </a:solidFill>
                <a:latin typeface="Segoe UI"/>
              </a:rPr>
              <a:t>4. Проверить актуальность приказа № 316 не позднее 15 мая 2027 года.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792000" y="5544000"/>
            <a:ext cx="10260000" cy="360000"/>
          </a:xfrm>
          <a:prstGeom prst="rect">
            <a:avLst/>
          </a:prstGeom>
          <a:noFill/>
        </p:spPr>
        <p:txBody>
          <a:bodyPr wrap="square" lIns="28800" rIns="28800" tIns="28800" bIns="28800" anchor="t">
            <a:spAutoFit/>
          </a:bodyPr>
          <a:lstStyle/>
          <a:p>
            <a:pPr algn="ctr">
              <a:lnSpc>
                <a:spcPct val="108000"/>
              </a:lnSpc>
              <a:spcAft>
                <a:spcPts val="400"/>
              </a:spcAft>
            </a:pPr>
            <a:r>
              <a:rPr sz="1700" b="1">
                <a:solidFill>
                  <a:srgbClr val="8B1E2D"/>
                </a:solidFill>
                <a:latin typeface="Georgia"/>
              </a:rPr>
              <a:t>Голосование: «за» ___  «против» ___  «воздержались» ___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Оценка поведения обучающихся: решение педагогического совета</dc:title>
  <dc:subject>Приказ Минпросвещения России от 08.05.2026 № 316</dc:subject>
  <dc:creator>Директор школы</dc:creator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